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50.jpg" ContentType="image/jpeg"/>
  <Override PartName="/ppt/tags/tag1.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2" r:id="rId1"/>
    <p:sldMasterId id="2147483666" r:id="rId2"/>
    <p:sldMasterId id="2147483672" r:id="rId3"/>
    <p:sldMasterId id="2147483692" r:id="rId4"/>
  </p:sldMasterIdLst>
  <p:notesMasterIdLst>
    <p:notesMasterId r:id="rId57"/>
  </p:notesMasterIdLst>
  <p:sldIdLst>
    <p:sldId id="256" r:id="rId5"/>
    <p:sldId id="257" r:id="rId6"/>
    <p:sldId id="258" r:id="rId7"/>
    <p:sldId id="261" r:id="rId8"/>
    <p:sldId id="268" r:id="rId9"/>
    <p:sldId id="269" r:id="rId10"/>
    <p:sldId id="270" r:id="rId11"/>
    <p:sldId id="271" r:id="rId12"/>
    <p:sldId id="302" r:id="rId13"/>
    <p:sldId id="273" r:id="rId14"/>
    <p:sldId id="274" r:id="rId15"/>
    <p:sldId id="275" r:id="rId16"/>
    <p:sldId id="290" r:id="rId17"/>
    <p:sldId id="291" r:id="rId18"/>
    <p:sldId id="292" r:id="rId19"/>
    <p:sldId id="294" r:id="rId20"/>
    <p:sldId id="295" r:id="rId21"/>
    <p:sldId id="296" r:id="rId22"/>
    <p:sldId id="297" r:id="rId23"/>
    <p:sldId id="298" r:id="rId24"/>
    <p:sldId id="299" r:id="rId25"/>
    <p:sldId id="300" r:id="rId26"/>
    <p:sldId id="301" r:id="rId27"/>
    <p:sldId id="329" r:id="rId28"/>
    <p:sldId id="285" r:id="rId29"/>
    <p:sldId id="287" r:id="rId30"/>
    <p:sldId id="330" r:id="rId31"/>
    <p:sldId id="331" r:id="rId32"/>
    <p:sldId id="332" r:id="rId33"/>
    <p:sldId id="333" r:id="rId34"/>
    <p:sldId id="283" r:id="rId35"/>
    <p:sldId id="260"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277" r:id="rId50"/>
    <p:sldId id="347" r:id="rId51"/>
    <p:sldId id="286" r:id="rId52"/>
    <p:sldId id="348" r:id="rId53"/>
    <p:sldId id="349" r:id="rId54"/>
    <p:sldId id="350" r:id="rId55"/>
    <p:sldId id="267" r:id="rId56"/>
  </p:sldIdLst>
  <p:sldSz cx="6858000" cy="9906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128" userDrawn="1">
          <p15:clr>
            <a:srgbClr val="A4A3A4"/>
          </p15:clr>
        </p15:guide>
        <p15:guide id="2" pos="21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101F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5394A9-3C96-433D-A917-CC34FCAAA706}" styleName="Table_0">
    <a:wholeTbl>
      <a:tcTxStyle>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C852ABB5-C5C8-4BE3-ADED-40B2BC0C61B4}"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703"/>
  </p:normalViewPr>
  <p:slideViewPr>
    <p:cSldViewPr snapToGrid="0" showGuides="1">
      <p:cViewPr varScale="1">
        <p:scale>
          <a:sx n="56" d="100"/>
          <a:sy n="56" d="100"/>
        </p:scale>
        <p:origin x="2382" y="261"/>
      </p:cViewPr>
      <p:guideLst>
        <p:guide orient="horz" pos="3128"/>
        <p:guide pos="21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dirty="0"/>
          </a:p>
        </p:txBody>
      </p:sp>
      <p:sp>
        <p:nvSpPr>
          <p:cNvPr id="388" name="Google Shape;3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panose="020F050202020403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1</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10</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11</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12</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13</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14</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15</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16</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17</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18</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19</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panose="020F050202020403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2</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20</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21</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22</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23</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2: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533" name="Google Shape;53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52</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panose="020F050202020403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3</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4</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5</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6</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7</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8</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6: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panose="020B0604020202020204"/>
              <a:buNone/>
            </a:pPr>
            <a:endParaRPr/>
          </a:p>
        </p:txBody>
      </p:sp>
      <p:sp>
        <p:nvSpPr>
          <p:cNvPr id="444" name="Google Shape;4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t>9</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vayomar.com/the-greater-context/" TargetMode="External"/><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6440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bout_Cover">
  <p:cSld name="About_Cover">
    <p:spTree>
      <p:nvGrpSpPr>
        <p:cNvPr id="1" name="Shape 74"/>
        <p:cNvGrpSpPr/>
        <p:nvPr/>
      </p:nvGrpSpPr>
      <p:grpSpPr>
        <a:xfrm>
          <a:off x="0" y="0"/>
          <a:ext cx="0" cy="0"/>
          <a:chOff x="0" y="0"/>
          <a:chExt cx="0" cy="0"/>
        </a:xfrm>
      </p:grpSpPr>
      <p:cxnSp>
        <p:nvCxnSpPr>
          <p:cNvPr id="75" name="Google Shape;75;p6"/>
          <p:cNvCxnSpPr/>
          <p:nvPr/>
        </p:nvCxnSpPr>
        <p:spPr>
          <a:xfrm>
            <a:off x="615722" y="4025658"/>
            <a:ext cx="5678917" cy="0"/>
          </a:xfrm>
          <a:prstGeom prst="straightConnector1">
            <a:avLst/>
          </a:prstGeom>
          <a:noFill/>
          <a:ln w="76200" cap="flat" cmpd="sng">
            <a:solidFill>
              <a:srgbClr val="FECC01"/>
            </a:solidFill>
            <a:prstDash val="solid"/>
            <a:miter lim="800000"/>
            <a:headEnd type="none" w="sm" len="sm"/>
            <a:tailEnd type="none" w="sm" len="sm"/>
          </a:ln>
        </p:spPr>
      </p:cxnSp>
      <p:cxnSp>
        <p:nvCxnSpPr>
          <p:cNvPr id="76" name="Google Shape;76;p6"/>
          <p:cNvCxnSpPr/>
          <p:nvPr/>
        </p:nvCxnSpPr>
        <p:spPr>
          <a:xfrm>
            <a:off x="632602" y="5339594"/>
            <a:ext cx="5678917" cy="0"/>
          </a:xfrm>
          <a:prstGeom prst="straightConnector1">
            <a:avLst/>
          </a:prstGeom>
          <a:noFill/>
          <a:ln w="76200" cap="flat" cmpd="sng">
            <a:solidFill>
              <a:srgbClr val="FECC01"/>
            </a:solidFill>
            <a:prstDash val="solid"/>
            <a:miter lim="800000"/>
            <a:headEnd type="none" w="sm" len="sm"/>
            <a:tailEnd type="none" w="sm" len="sm"/>
          </a:ln>
        </p:spPr>
      </p:cxnSp>
      <p:sp>
        <p:nvSpPr>
          <p:cNvPr id="77" name="Google Shape;77;p6"/>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11E25"/>
                </a:solidFill>
                <a:latin typeface="Calibri"/>
                <a:ea typeface="Calibri"/>
                <a:cs typeface="Calibri"/>
                <a:sym typeface="Calibri"/>
              </a:rPr>
              <a:t>VAYOMAR GLOBAL</a:t>
            </a:r>
            <a:endParaRPr sz="1400" b="0" i="0" u="none" strike="noStrike" cap="none">
              <a:solidFill>
                <a:srgbClr val="000000"/>
              </a:solidFill>
              <a:latin typeface="Arial"/>
              <a:ea typeface="Arial"/>
              <a:cs typeface="Arial"/>
              <a:sym typeface="Arial"/>
            </a:endParaRPr>
          </a:p>
        </p:txBody>
      </p:sp>
      <p:pic>
        <p:nvPicPr>
          <p:cNvPr id="78" name="Google Shape;78;p6"/>
          <p:cNvPicPr preferRelativeResize="0"/>
          <p:nvPr/>
        </p:nvPicPr>
        <p:blipFill rotWithShape="1">
          <a:blip r:embed="rId2">
            <a:alphaModFix/>
          </a:blip>
          <a:srcRect t="63240" r="3119"/>
          <a:stretch/>
        </p:blipFill>
        <p:spPr>
          <a:xfrm>
            <a:off x="4537992" y="-123824"/>
            <a:ext cx="2277808" cy="863600"/>
          </a:xfrm>
          <a:prstGeom prst="rect">
            <a:avLst/>
          </a:prstGeom>
          <a:noFill/>
          <a:ln>
            <a:noFill/>
          </a:ln>
        </p:spPr>
      </p:pic>
    </p:spTree>
    <p:extLst>
      <p:ext uri="{BB962C8B-B14F-4D97-AF65-F5344CB8AC3E}">
        <p14:creationId xmlns:p14="http://schemas.microsoft.com/office/powerpoint/2010/main" val="4053961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bout_VAYOMAR">
  <p:cSld name="About_VAYOMAR">
    <p:spTree>
      <p:nvGrpSpPr>
        <p:cNvPr id="1" name="Shape 79"/>
        <p:cNvGrpSpPr/>
        <p:nvPr/>
      </p:nvGrpSpPr>
      <p:grpSpPr>
        <a:xfrm>
          <a:off x="0" y="0"/>
          <a:ext cx="0" cy="0"/>
          <a:chOff x="0" y="0"/>
          <a:chExt cx="0" cy="0"/>
        </a:xfrm>
      </p:grpSpPr>
      <p:sp>
        <p:nvSpPr>
          <p:cNvPr id="80" name="Google Shape;80;p7"/>
          <p:cNvSpPr/>
          <p:nvPr/>
        </p:nvSpPr>
        <p:spPr>
          <a:xfrm>
            <a:off x="164710" y="739330"/>
            <a:ext cx="1620000" cy="8640000"/>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endParaRPr sz="1400" b="1" i="0" u="none" strike="noStrike" cap="small">
              <a:solidFill>
                <a:schemeClr val="lt1"/>
              </a:solidFill>
              <a:latin typeface="Arial"/>
              <a:ea typeface="Arial"/>
              <a:cs typeface="Arial"/>
              <a:sym typeface="Arial"/>
            </a:endParaRPr>
          </a:p>
        </p:txBody>
      </p:sp>
      <p:sp>
        <p:nvSpPr>
          <p:cNvPr id="81" name="Google Shape;81;p7"/>
          <p:cNvSpPr/>
          <p:nvPr/>
        </p:nvSpPr>
        <p:spPr>
          <a:xfrm>
            <a:off x="1796437" y="742950"/>
            <a:ext cx="4860000" cy="8640000"/>
          </a:xfrm>
          <a:prstGeom prst="rect">
            <a:avLst/>
          </a:prstGeom>
          <a:solidFill>
            <a:srgbClr val="BFBFBF">
              <a:alpha val="7058"/>
            </a:srgbClr>
          </a:solidFill>
          <a:ln>
            <a:noFill/>
          </a:ln>
        </p:spPr>
        <p:txBody>
          <a:bodyPr spcFirstLastPara="1" wrap="square" lIns="91425" tIns="45700" rIns="91425" bIns="45700" anchor="t" anchorCtr="0">
            <a:noAutofit/>
          </a:bodyPr>
          <a:lstStyle/>
          <a:p>
            <a:pPr marL="144145" marR="254000" lvl="0" indent="0" algn="just" rtl="0">
              <a:lnSpc>
                <a:spcPct val="15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Established in early 2003…</a:t>
            </a: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Since we first set out, nearly two decades ago, we have had the privilege of working with countless organizations and directly empowering over 500,000 individuals. </a:t>
            </a:r>
            <a:endParaRPr sz="1400" b="0" i="0" u="none" strike="noStrike" cap="none">
              <a:solidFill>
                <a:srgbClr val="000000"/>
              </a:solidFill>
              <a:latin typeface="Arial"/>
              <a:ea typeface="Arial"/>
              <a:cs typeface="Arial"/>
              <a:sym typeface="Arial"/>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Our experience spans two dozen countries across the globe and over 12 different types of industries … from early stage as well as hyper growth startups to some of the world’s largest and well-known corporations… from junior employees to executive leadership teams.</a:t>
            </a:r>
            <a:endParaRPr sz="1000" b="0" i="0" u="none" strike="noStrike" cap="none">
              <a:solidFill>
                <a:schemeClr val="dk1"/>
              </a:solidFill>
              <a:latin typeface="Calibri"/>
              <a:ea typeface="Calibri"/>
              <a:cs typeface="Calibri"/>
              <a:sym typeface="Calibri"/>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144145" marR="254000" lvl="0" indent="0" algn="just" rtl="0">
              <a:lnSpc>
                <a:spcPct val="150000"/>
              </a:lnSpc>
              <a:spcBef>
                <a:spcPts val="705"/>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In short, we have dedicated the past 20 years of our lives to learning about, getting to know and understanding the inner workings, dynamics and nuances of the modern-day enterprise and the challenges it faces in the age of the Digital Revolution.</a:t>
            </a:r>
            <a:endParaRPr sz="1400" b="0" i="0" u="none" strike="noStrike" cap="none">
              <a:solidFill>
                <a:srgbClr val="000000"/>
              </a:solidFill>
              <a:latin typeface="Arial"/>
              <a:ea typeface="Arial"/>
              <a:cs typeface="Arial"/>
              <a:sym typeface="Arial"/>
            </a:endParaRPr>
          </a:p>
        </p:txBody>
      </p:sp>
      <p:grpSp>
        <p:nvGrpSpPr>
          <p:cNvPr id="82" name="Google Shape;82;p7"/>
          <p:cNvGrpSpPr/>
          <p:nvPr/>
        </p:nvGrpSpPr>
        <p:grpSpPr>
          <a:xfrm>
            <a:off x="1796437" y="2547411"/>
            <a:ext cx="4809616" cy="3239185"/>
            <a:chOff x="1796437" y="2547411"/>
            <a:chExt cx="4809616" cy="3239185"/>
          </a:xfrm>
        </p:grpSpPr>
        <p:grpSp>
          <p:nvGrpSpPr>
            <p:cNvPr id="83" name="Google Shape;83;p7"/>
            <p:cNvGrpSpPr/>
            <p:nvPr/>
          </p:nvGrpSpPr>
          <p:grpSpPr>
            <a:xfrm>
              <a:off x="1796437" y="2547411"/>
              <a:ext cx="4809616" cy="3239185"/>
              <a:chOff x="1795842" y="2860232"/>
              <a:chExt cx="4809616" cy="3239185"/>
            </a:xfrm>
          </p:grpSpPr>
          <p:pic>
            <p:nvPicPr>
              <p:cNvPr id="84" name="Google Shape;84;p7"/>
              <p:cNvPicPr preferRelativeResize="0"/>
              <p:nvPr/>
            </p:nvPicPr>
            <p:blipFill rotWithShape="1">
              <a:blip r:embed="rId2">
                <a:alphaModFix/>
              </a:blip>
              <a:srcRect l="1272" t="77300"/>
              <a:stretch/>
            </p:blipFill>
            <p:spPr>
              <a:xfrm>
                <a:off x="1801169" y="5477693"/>
                <a:ext cx="4804289" cy="621724"/>
              </a:xfrm>
              <a:prstGeom prst="rect">
                <a:avLst/>
              </a:prstGeom>
              <a:noFill/>
              <a:ln>
                <a:noFill/>
              </a:ln>
            </p:spPr>
          </p:pic>
          <p:cxnSp>
            <p:nvCxnSpPr>
              <p:cNvPr id="85" name="Google Shape;85;p7"/>
              <p:cNvCxnSpPr/>
              <p:nvPr/>
            </p:nvCxnSpPr>
            <p:spPr>
              <a:xfrm>
                <a:off x="1799458" y="2860232"/>
                <a:ext cx="4806000" cy="0"/>
              </a:xfrm>
              <a:prstGeom prst="straightConnector1">
                <a:avLst/>
              </a:prstGeom>
              <a:noFill/>
              <a:ln w="76200" cap="flat" cmpd="sng">
                <a:solidFill>
                  <a:srgbClr val="FECC01"/>
                </a:solidFill>
                <a:prstDash val="solid"/>
                <a:miter lim="800000"/>
                <a:headEnd type="none" w="sm" len="sm"/>
                <a:tailEnd type="none" w="sm" len="sm"/>
              </a:ln>
            </p:spPr>
          </p:cxnSp>
          <p:cxnSp>
            <p:nvCxnSpPr>
              <p:cNvPr id="86" name="Google Shape;86;p7"/>
              <p:cNvCxnSpPr/>
              <p:nvPr/>
            </p:nvCxnSpPr>
            <p:spPr>
              <a:xfrm>
                <a:off x="1799458" y="5447754"/>
                <a:ext cx="4806000" cy="0"/>
              </a:xfrm>
              <a:prstGeom prst="straightConnector1">
                <a:avLst/>
              </a:prstGeom>
              <a:noFill/>
              <a:ln w="76200" cap="flat" cmpd="sng">
                <a:solidFill>
                  <a:srgbClr val="FECC01"/>
                </a:solidFill>
                <a:prstDash val="solid"/>
                <a:miter lim="800000"/>
                <a:headEnd type="none" w="sm" len="sm"/>
                <a:tailEnd type="none" w="sm" len="sm"/>
              </a:ln>
            </p:spPr>
          </p:cxnSp>
          <p:sp>
            <p:nvSpPr>
              <p:cNvPr id="87" name="Google Shape;87;p7"/>
              <p:cNvSpPr/>
              <p:nvPr/>
            </p:nvSpPr>
            <p:spPr>
              <a:xfrm>
                <a:off x="1795842" y="3945194"/>
                <a:ext cx="1478300" cy="72570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8" name="Google Shape;88;p7"/>
              <p:cNvPicPr preferRelativeResize="0"/>
              <p:nvPr/>
            </p:nvPicPr>
            <p:blipFill rotWithShape="1">
              <a:blip r:embed="rId3">
                <a:alphaModFix/>
              </a:blip>
              <a:srcRect/>
              <a:stretch/>
            </p:blipFill>
            <p:spPr>
              <a:xfrm>
                <a:off x="1801169" y="2903389"/>
                <a:ext cx="4804289" cy="2531148"/>
              </a:xfrm>
              <a:prstGeom prst="rect">
                <a:avLst/>
              </a:prstGeom>
              <a:noFill/>
              <a:ln>
                <a:noFill/>
              </a:ln>
            </p:spPr>
          </p:pic>
        </p:grpSp>
        <p:sp>
          <p:nvSpPr>
            <p:cNvPr id="89" name="Google Shape;89;p7"/>
            <p:cNvSpPr/>
            <p:nvPr/>
          </p:nvSpPr>
          <p:spPr>
            <a:xfrm>
              <a:off x="5646236" y="4957157"/>
              <a:ext cx="900570" cy="141729"/>
            </a:xfrm>
            <a:prstGeom prst="rect">
              <a:avLst/>
            </a:prstGeom>
            <a:solidFill>
              <a:srgbClr val="101F26"/>
            </a:solidFill>
            <a:ln w="12700" cap="flat" cmpd="sng">
              <a:solidFill>
                <a:srgbClr val="101F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7" descr="Download Map Pin Fill Pin Location Comments - Icon Location Vector PNG  Image with No Background - PNGkey.com"/>
            <p:cNvPicPr preferRelativeResize="0"/>
            <p:nvPr/>
          </p:nvPicPr>
          <p:blipFill rotWithShape="1">
            <a:blip r:embed="rId4">
              <a:alphaModFix/>
            </a:blip>
            <a:srcRect/>
            <a:stretch/>
          </p:blipFill>
          <p:spPr>
            <a:xfrm>
              <a:off x="5825754" y="3949474"/>
              <a:ext cx="358478" cy="572098"/>
            </a:xfrm>
            <a:prstGeom prst="rect">
              <a:avLst/>
            </a:prstGeom>
            <a:noFill/>
            <a:ln>
              <a:noFill/>
            </a:ln>
          </p:spPr>
        </p:pic>
        <p:pic>
          <p:nvPicPr>
            <p:cNvPr id="91" name="Google Shape;91;p7"/>
            <p:cNvPicPr preferRelativeResize="0"/>
            <p:nvPr/>
          </p:nvPicPr>
          <p:blipFill rotWithShape="1">
            <a:blip r:embed="rId5">
              <a:alphaModFix/>
            </a:blip>
            <a:srcRect/>
            <a:stretch/>
          </p:blipFill>
          <p:spPr>
            <a:xfrm>
              <a:off x="5878993" y="3995227"/>
              <a:ext cx="251999" cy="251999"/>
            </a:xfrm>
            <a:prstGeom prst="rect">
              <a:avLst/>
            </a:prstGeom>
            <a:noFill/>
            <a:ln>
              <a:noFill/>
            </a:ln>
          </p:spPr>
        </p:pic>
        <p:pic>
          <p:nvPicPr>
            <p:cNvPr id="92" name="Google Shape;92;p7" descr="Download Map Pin Fill Pin Location Comments - Icon Location Vector PNG  Image with No Background - PNGkey.com"/>
            <p:cNvPicPr preferRelativeResize="0"/>
            <p:nvPr/>
          </p:nvPicPr>
          <p:blipFill rotWithShape="1">
            <a:blip r:embed="rId4">
              <a:alphaModFix/>
            </a:blip>
            <a:srcRect/>
            <a:stretch/>
          </p:blipFill>
          <p:spPr>
            <a:xfrm>
              <a:off x="4494234" y="3184532"/>
              <a:ext cx="358478" cy="572098"/>
            </a:xfrm>
            <a:prstGeom prst="rect">
              <a:avLst/>
            </a:prstGeom>
            <a:noFill/>
            <a:ln>
              <a:noFill/>
            </a:ln>
          </p:spPr>
        </p:pic>
        <p:pic>
          <p:nvPicPr>
            <p:cNvPr id="93" name="Google Shape;93;p7" descr="Download Map Pin Fill Pin Location Comments - Icon Location Vector PNG  Image with No Background - PNGkey.com"/>
            <p:cNvPicPr preferRelativeResize="0"/>
            <p:nvPr/>
          </p:nvPicPr>
          <p:blipFill rotWithShape="1">
            <a:blip r:embed="rId4">
              <a:alphaModFix/>
            </a:blip>
            <a:srcRect/>
            <a:stretch/>
          </p:blipFill>
          <p:spPr>
            <a:xfrm>
              <a:off x="2789521" y="3127482"/>
              <a:ext cx="358478" cy="572098"/>
            </a:xfrm>
            <a:prstGeom prst="rect">
              <a:avLst/>
            </a:prstGeom>
            <a:noFill/>
            <a:ln>
              <a:noFill/>
            </a:ln>
          </p:spPr>
        </p:pic>
        <p:pic>
          <p:nvPicPr>
            <p:cNvPr id="94" name="Google Shape;94;p7"/>
            <p:cNvPicPr preferRelativeResize="0"/>
            <p:nvPr/>
          </p:nvPicPr>
          <p:blipFill rotWithShape="1">
            <a:blip r:embed="rId6">
              <a:alphaModFix/>
            </a:blip>
            <a:srcRect/>
            <a:stretch/>
          </p:blipFill>
          <p:spPr>
            <a:xfrm>
              <a:off x="2842760" y="3181981"/>
              <a:ext cx="251999" cy="251999"/>
            </a:xfrm>
            <a:prstGeom prst="rect">
              <a:avLst/>
            </a:prstGeom>
            <a:noFill/>
            <a:ln>
              <a:noFill/>
            </a:ln>
          </p:spPr>
        </p:pic>
        <p:pic>
          <p:nvPicPr>
            <p:cNvPr id="95" name="Google Shape;95;p7"/>
            <p:cNvPicPr preferRelativeResize="0"/>
            <p:nvPr/>
          </p:nvPicPr>
          <p:blipFill rotWithShape="1">
            <a:blip r:embed="rId7">
              <a:alphaModFix/>
            </a:blip>
            <a:srcRect/>
            <a:stretch/>
          </p:blipFill>
          <p:spPr>
            <a:xfrm>
              <a:off x="4553967" y="3254192"/>
              <a:ext cx="251999" cy="251999"/>
            </a:xfrm>
            <a:prstGeom prst="rect">
              <a:avLst/>
            </a:prstGeom>
            <a:noFill/>
            <a:ln>
              <a:noFill/>
            </a:ln>
          </p:spPr>
        </p:pic>
      </p:grpSp>
      <p:pic>
        <p:nvPicPr>
          <p:cNvPr id="96" name="Google Shape;96;p7"/>
          <p:cNvPicPr preferRelativeResize="0"/>
          <p:nvPr/>
        </p:nvPicPr>
        <p:blipFill rotWithShape="1">
          <a:blip r:embed="rId8">
            <a:alphaModFix/>
          </a:blip>
          <a:srcRect/>
          <a:stretch/>
        </p:blipFill>
        <p:spPr>
          <a:xfrm>
            <a:off x="657296" y="4560778"/>
            <a:ext cx="630734" cy="792758"/>
          </a:xfrm>
          <a:prstGeom prst="rect">
            <a:avLst/>
          </a:prstGeom>
          <a:noFill/>
          <a:ln>
            <a:noFill/>
          </a:ln>
        </p:spPr>
      </p:pic>
      <p:sp>
        <p:nvSpPr>
          <p:cNvPr id="97" name="Google Shape;97;p7"/>
          <p:cNvSpPr/>
          <p:nvPr/>
        </p:nvSpPr>
        <p:spPr>
          <a:xfrm>
            <a:off x="450663" y="4426846"/>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7"/>
          <p:cNvSpPr txBox="1"/>
          <p:nvPr/>
        </p:nvSpPr>
        <p:spPr>
          <a:xfrm>
            <a:off x="77225" y="739330"/>
            <a:ext cx="17908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small">
                <a:solidFill>
                  <a:schemeClr val="lt1"/>
                </a:solidFill>
                <a:latin typeface="Calibri"/>
                <a:ea typeface="Calibri"/>
                <a:cs typeface="Calibri"/>
                <a:sym typeface="Calibri"/>
              </a:rPr>
              <a:t>ABOUT VAYOMAR</a:t>
            </a:r>
            <a:endParaRPr sz="1400" b="0" i="0" u="none" strike="noStrike" cap="none">
              <a:solidFill>
                <a:srgbClr val="000000"/>
              </a:solidFill>
              <a:latin typeface="Arial"/>
              <a:ea typeface="Arial"/>
              <a:cs typeface="Arial"/>
              <a:sym typeface="Arial"/>
            </a:endParaRPr>
          </a:p>
        </p:txBody>
      </p:sp>
      <p:sp>
        <p:nvSpPr>
          <p:cNvPr id="99" name="Google Shape;99;p7"/>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11E25"/>
                </a:solidFill>
                <a:latin typeface="Calibri"/>
                <a:ea typeface="Calibri"/>
                <a:cs typeface="Calibri"/>
                <a:sym typeface="Calibri"/>
              </a:rPr>
              <a:t>VAYOMAR GLOBAL</a:t>
            </a:r>
            <a:endParaRPr sz="1400" b="0" i="0" u="none" strike="noStrike" cap="none">
              <a:solidFill>
                <a:srgbClr val="000000"/>
              </a:solidFill>
              <a:latin typeface="Arial"/>
              <a:ea typeface="Arial"/>
              <a:cs typeface="Arial"/>
              <a:sym typeface="Arial"/>
            </a:endParaRPr>
          </a:p>
        </p:txBody>
      </p:sp>
      <p:pic>
        <p:nvPicPr>
          <p:cNvPr id="100" name="Google Shape;100;p7"/>
          <p:cNvPicPr preferRelativeResize="0"/>
          <p:nvPr/>
        </p:nvPicPr>
        <p:blipFill rotWithShape="1">
          <a:blip r:embed="rId9">
            <a:alphaModFix/>
          </a:blip>
          <a:srcRect t="63240" r="3119"/>
          <a:stretch/>
        </p:blipFill>
        <p:spPr>
          <a:xfrm>
            <a:off x="4537992" y="-123824"/>
            <a:ext cx="2277808" cy="863600"/>
          </a:xfrm>
          <a:prstGeom prst="rect">
            <a:avLst/>
          </a:prstGeom>
          <a:noFill/>
          <a:ln>
            <a:noFill/>
          </a:ln>
        </p:spPr>
      </p:pic>
    </p:spTree>
    <p:extLst>
      <p:ext uri="{BB962C8B-B14F-4D97-AF65-F5344CB8AC3E}">
        <p14:creationId xmlns:p14="http://schemas.microsoft.com/office/powerpoint/2010/main" val="2004679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bout_VAYOMAR_Purpose">
  <p:cSld name="About_VAYOMAR_Purpose">
    <p:spTree>
      <p:nvGrpSpPr>
        <p:cNvPr id="1" name="Shape 101"/>
        <p:cNvGrpSpPr/>
        <p:nvPr/>
      </p:nvGrpSpPr>
      <p:grpSpPr>
        <a:xfrm>
          <a:off x="0" y="0"/>
          <a:ext cx="0" cy="0"/>
          <a:chOff x="0" y="0"/>
          <a:chExt cx="0" cy="0"/>
        </a:xfrm>
      </p:grpSpPr>
      <p:sp>
        <p:nvSpPr>
          <p:cNvPr id="102" name="Google Shape;102;p8"/>
          <p:cNvSpPr/>
          <p:nvPr/>
        </p:nvSpPr>
        <p:spPr>
          <a:xfrm>
            <a:off x="164710" y="739330"/>
            <a:ext cx="1620000" cy="8640000"/>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endParaRPr sz="1400" b="1" i="0" u="none" strike="noStrike" cap="small">
              <a:solidFill>
                <a:schemeClr val="lt1"/>
              </a:solidFill>
              <a:latin typeface="Arial"/>
              <a:ea typeface="Arial"/>
              <a:cs typeface="Arial"/>
              <a:sym typeface="Arial"/>
            </a:endParaRPr>
          </a:p>
        </p:txBody>
      </p:sp>
      <p:sp>
        <p:nvSpPr>
          <p:cNvPr id="103" name="Google Shape;103;p8"/>
          <p:cNvSpPr/>
          <p:nvPr/>
        </p:nvSpPr>
        <p:spPr>
          <a:xfrm>
            <a:off x="1796437" y="742950"/>
            <a:ext cx="4860000" cy="8640000"/>
          </a:xfrm>
          <a:prstGeom prst="rect">
            <a:avLst/>
          </a:prstGeom>
          <a:solidFill>
            <a:srgbClr val="BFBFBF">
              <a:alpha val="7058"/>
            </a:srgbClr>
          </a:solidFill>
          <a:ln>
            <a:noFill/>
          </a:ln>
        </p:spPr>
        <p:txBody>
          <a:bodyPr spcFirstLastPara="1" wrap="square" lIns="91425" tIns="45700" rIns="91425" bIns="45700" anchor="t" anchorCtr="0">
            <a:noAutofit/>
          </a:bodyPr>
          <a:lstStyle/>
          <a:p>
            <a:pPr marL="144145" marR="254000" lvl="0" indent="0" algn="just" rtl="0">
              <a:lnSpc>
                <a:spcPct val="150000"/>
              </a:lnSpc>
              <a:spcBef>
                <a:spcPts val="0"/>
              </a:spcBef>
              <a:spcAft>
                <a:spcPts val="0"/>
              </a:spcAft>
              <a:buClr>
                <a:srgbClr val="000000"/>
              </a:buClr>
              <a:buSzPts val="1000"/>
              <a:buFont typeface="Arial"/>
              <a:buNone/>
            </a:pPr>
            <a:r>
              <a:rPr lang="en-US" sz="1000" b="1" i="0" u="none" strike="noStrike" cap="none">
                <a:solidFill>
                  <a:schemeClr val="dk1"/>
                </a:solidFill>
                <a:latin typeface="Arial"/>
                <a:ea typeface="Arial"/>
                <a:cs typeface="Arial"/>
                <a:sym typeface="Arial"/>
              </a:rPr>
              <a:t>Our Purpose</a:t>
            </a:r>
            <a:endParaRPr sz="1000" b="0" i="0" u="none" strike="noStrike" cap="none">
              <a:solidFill>
                <a:schemeClr val="dk1"/>
              </a:solidFill>
              <a:latin typeface="Arial"/>
              <a:ea typeface="Arial"/>
              <a:cs typeface="Arial"/>
              <a:sym typeface="Arial"/>
            </a:endParaRPr>
          </a:p>
          <a:p>
            <a:pPr marL="144145" marR="254000" lvl="0" indent="0" algn="just" rtl="0">
              <a:lnSpc>
                <a:spcPct val="150000"/>
              </a:lnSpc>
              <a:spcBef>
                <a:spcPts val="705"/>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We at VAYOMAR see ourselves as teachers. This identity defines every aspect of our professional being. We exist for the purpose of consuming and developing knowledge so that we may then share it with you in service of your organizational and individual aspirations. We believe the key to cultivating a better humanity is to facilitate a shift in our perception of uncertainty – from being an existential threat to being an inspiring opportunity. We aim to replace fear with curiosity, using proven tools and methodologies in the areas of decision making and interpersonal communications, specifically in the modern workplace. We wish to play a meaningful role in humanity’s dramatic transition into its next chapter in history.</a:t>
            </a: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50000"/>
              </a:lnSpc>
              <a:spcBef>
                <a:spcPts val="705"/>
              </a:spcBef>
              <a:spcAft>
                <a:spcPts val="0"/>
              </a:spcAft>
              <a:buClr>
                <a:srgbClr val="000000"/>
              </a:buClr>
              <a:buSzPts val="1000"/>
              <a:buFont typeface="Arial"/>
              <a:buNone/>
            </a:pPr>
            <a:r>
              <a:rPr lang="en-US" sz="1000" b="1" i="0" u="none" strike="noStrike" cap="none">
                <a:solidFill>
                  <a:schemeClr val="dk1"/>
                </a:solidFill>
                <a:latin typeface="Arial"/>
                <a:ea typeface="Arial"/>
                <a:cs typeface="Arial"/>
                <a:sym typeface="Arial"/>
              </a:rPr>
              <a:t>Our Core Values</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Integrity &amp; Transparency</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Practice What You Preach</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Contiguous Interdisciplinary Learning</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Succeeding Together</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Intentional Inclusiveness</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Relentlessly Positive</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Volunteering</a:t>
            </a:r>
            <a:endParaRPr sz="1000" b="0" i="0" u="none" strike="noStrike" cap="none">
              <a:solidFill>
                <a:schemeClr val="dk1"/>
              </a:solidFill>
              <a:latin typeface="Arial"/>
              <a:ea typeface="Arial"/>
              <a:cs typeface="Arial"/>
              <a:sym typeface="Arial"/>
            </a:endParaRPr>
          </a:p>
          <a:p>
            <a:pPr marL="429894" marR="254000" lvl="0" indent="-285749" algn="just" rtl="0">
              <a:lnSpc>
                <a:spcPct val="100000"/>
              </a:lnSpc>
              <a:spcBef>
                <a:spcPts val="705"/>
              </a:spcBef>
              <a:spcAft>
                <a:spcPts val="0"/>
              </a:spcAft>
              <a:buClr>
                <a:schemeClr val="dk1"/>
              </a:buClr>
              <a:buSzPts val="1400"/>
              <a:buFont typeface="Arial"/>
              <a:buChar char="•"/>
            </a:pPr>
            <a:r>
              <a:rPr lang="en-US" sz="1000" b="0" i="0" u="none" strike="noStrike" cap="none">
                <a:solidFill>
                  <a:schemeClr val="dk1"/>
                </a:solidFill>
                <a:latin typeface="Arial"/>
                <a:ea typeface="Arial"/>
                <a:cs typeface="Arial"/>
                <a:sym typeface="Arial"/>
              </a:rPr>
              <a:t>Excellence</a:t>
            </a:r>
            <a:endParaRPr sz="1000" b="0" i="0" u="none" strike="noStrike" cap="none">
              <a:solidFill>
                <a:schemeClr val="dk1"/>
              </a:solidFill>
              <a:latin typeface="Arial"/>
              <a:ea typeface="Arial"/>
              <a:cs typeface="Arial"/>
              <a:sym typeface="Arial"/>
            </a:endParaRPr>
          </a:p>
          <a:p>
            <a:pPr marL="429894" marR="254000" lvl="0" indent="-196849" algn="just" rtl="0">
              <a:lnSpc>
                <a:spcPct val="100000"/>
              </a:lnSpc>
              <a:spcBef>
                <a:spcPts val="705"/>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144145" marR="254000" lvl="0" indent="0" algn="just" rtl="0">
              <a:lnSpc>
                <a:spcPct val="100000"/>
              </a:lnSpc>
              <a:spcBef>
                <a:spcPts val="705"/>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See definition of each of these core values </a:t>
            </a:r>
            <a:r>
              <a:rPr lang="en-US" sz="1000" b="0" i="0" u="sng" strike="noStrike" cap="none">
                <a:solidFill>
                  <a:schemeClr val="hlink"/>
                </a:solidFill>
                <a:latin typeface="Arial"/>
                <a:ea typeface="Arial"/>
                <a:cs typeface="Arial"/>
                <a:sym typeface="Arial"/>
                <a:hlinkClick r:id="rId2"/>
              </a:rPr>
              <a:t>here</a:t>
            </a:r>
            <a:r>
              <a:rPr lang="en-US" sz="1000" b="0" i="0" u="none" strike="noStrike" cap="none">
                <a:solidFill>
                  <a:schemeClr val="dk1"/>
                </a:solidFill>
                <a:latin typeface="Arial"/>
                <a:ea typeface="Arial"/>
                <a:cs typeface="Arial"/>
                <a:sym typeface="Arial"/>
              </a:rPr>
              <a:t>.</a:t>
            </a:r>
            <a:endParaRPr sz="1000" b="0" i="0" u="none" strike="noStrike" cap="none">
              <a:solidFill>
                <a:schemeClr val="dk1"/>
              </a:solidFill>
              <a:latin typeface="Arial"/>
              <a:ea typeface="Arial"/>
              <a:cs typeface="Arial"/>
              <a:sym typeface="Arial"/>
            </a:endParaRPr>
          </a:p>
        </p:txBody>
      </p:sp>
      <p:pic>
        <p:nvPicPr>
          <p:cNvPr id="104" name="Google Shape;104;p8"/>
          <p:cNvPicPr preferRelativeResize="0"/>
          <p:nvPr/>
        </p:nvPicPr>
        <p:blipFill rotWithShape="1">
          <a:blip r:embed="rId3">
            <a:alphaModFix/>
          </a:blip>
          <a:srcRect/>
          <a:stretch/>
        </p:blipFill>
        <p:spPr>
          <a:xfrm>
            <a:off x="1997091" y="3774299"/>
            <a:ext cx="4458691" cy="2620459"/>
          </a:xfrm>
          <a:prstGeom prst="roundRect">
            <a:avLst>
              <a:gd name="adj" fmla="val 4917"/>
            </a:avLst>
          </a:prstGeom>
          <a:noFill/>
          <a:ln>
            <a:noFill/>
          </a:ln>
        </p:spPr>
      </p:pic>
      <p:pic>
        <p:nvPicPr>
          <p:cNvPr id="105" name="Google Shape;105;p8"/>
          <p:cNvPicPr preferRelativeResize="0"/>
          <p:nvPr/>
        </p:nvPicPr>
        <p:blipFill rotWithShape="1">
          <a:blip r:embed="rId4">
            <a:alphaModFix/>
          </a:blip>
          <a:srcRect/>
          <a:stretch/>
        </p:blipFill>
        <p:spPr>
          <a:xfrm>
            <a:off x="657296" y="4560778"/>
            <a:ext cx="630734" cy="792758"/>
          </a:xfrm>
          <a:prstGeom prst="rect">
            <a:avLst/>
          </a:prstGeom>
          <a:noFill/>
          <a:ln>
            <a:noFill/>
          </a:ln>
        </p:spPr>
      </p:pic>
      <p:sp>
        <p:nvSpPr>
          <p:cNvPr id="106" name="Google Shape;106;p8"/>
          <p:cNvSpPr/>
          <p:nvPr/>
        </p:nvSpPr>
        <p:spPr>
          <a:xfrm>
            <a:off x="450663" y="4426846"/>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8"/>
          <p:cNvSpPr txBox="1"/>
          <p:nvPr/>
        </p:nvSpPr>
        <p:spPr>
          <a:xfrm>
            <a:off x="77225" y="739330"/>
            <a:ext cx="17908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small">
                <a:solidFill>
                  <a:schemeClr val="lt1"/>
                </a:solidFill>
                <a:latin typeface="Calibri"/>
                <a:ea typeface="Calibri"/>
                <a:cs typeface="Calibri"/>
                <a:sym typeface="Calibri"/>
              </a:rPr>
              <a:t>ABOUT VAYOMAR</a:t>
            </a:r>
            <a:endParaRPr sz="1400" b="0" i="0" u="none" strike="noStrike" cap="none">
              <a:solidFill>
                <a:srgbClr val="000000"/>
              </a:solidFill>
              <a:latin typeface="Arial"/>
              <a:ea typeface="Arial"/>
              <a:cs typeface="Arial"/>
              <a:sym typeface="Arial"/>
            </a:endParaRPr>
          </a:p>
        </p:txBody>
      </p:sp>
      <p:sp>
        <p:nvSpPr>
          <p:cNvPr id="108" name="Google Shape;108;p8"/>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11E25"/>
                </a:solidFill>
                <a:latin typeface="Calibri"/>
                <a:ea typeface="Calibri"/>
                <a:cs typeface="Calibri"/>
                <a:sym typeface="Calibri"/>
              </a:rPr>
              <a:t>VAYOMAR GLOBAL</a:t>
            </a:r>
            <a:endParaRPr sz="1400" b="0" i="0" u="none" strike="noStrike" cap="none">
              <a:solidFill>
                <a:srgbClr val="000000"/>
              </a:solidFill>
              <a:latin typeface="Arial"/>
              <a:ea typeface="Arial"/>
              <a:cs typeface="Arial"/>
              <a:sym typeface="Arial"/>
            </a:endParaRPr>
          </a:p>
        </p:txBody>
      </p:sp>
      <p:pic>
        <p:nvPicPr>
          <p:cNvPr id="109" name="Google Shape;109;p8"/>
          <p:cNvPicPr preferRelativeResize="0"/>
          <p:nvPr/>
        </p:nvPicPr>
        <p:blipFill rotWithShape="1">
          <a:blip r:embed="rId5">
            <a:alphaModFix/>
          </a:blip>
          <a:srcRect t="63240" r="3119"/>
          <a:stretch/>
        </p:blipFill>
        <p:spPr>
          <a:xfrm>
            <a:off x="4537992" y="-123824"/>
            <a:ext cx="2277808" cy="863600"/>
          </a:xfrm>
          <a:prstGeom prst="rect">
            <a:avLst/>
          </a:prstGeom>
          <a:noFill/>
          <a:ln>
            <a:noFill/>
          </a:ln>
        </p:spPr>
      </p:pic>
    </p:spTree>
    <p:extLst>
      <p:ext uri="{BB962C8B-B14F-4D97-AF65-F5344CB8AC3E}">
        <p14:creationId xmlns:p14="http://schemas.microsoft.com/office/powerpoint/2010/main" val="2364220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0"/>
        <p:cNvGrpSpPr/>
        <p:nvPr/>
      </p:nvGrpSpPr>
      <p:grpSpPr>
        <a:xfrm>
          <a:off x="0" y="0"/>
          <a:ext cx="0" cy="0"/>
          <a:chOff x="0" y="0"/>
          <a:chExt cx="0" cy="0"/>
        </a:xfrm>
      </p:grpSpPr>
      <p:sp>
        <p:nvSpPr>
          <p:cNvPr id="111" name="Google Shape;111;p9"/>
          <p:cNvSpPr txBox="1">
            <a:spLocks noGrp="1"/>
          </p:cNvSpPr>
          <p:nvPr>
            <p:ph type="ctrTitle"/>
          </p:nvPr>
        </p:nvSpPr>
        <p:spPr>
          <a:xfrm>
            <a:off x="514350" y="1621191"/>
            <a:ext cx="58293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13" name="Google Shape;113;p9"/>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9"/>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15368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0"/>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 name="Google Shape;119;p10"/>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0"/>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0"/>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67611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467916" y="2469624"/>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1"/>
          <p:cNvSpPr txBox="1">
            <a:spLocks noGrp="1"/>
          </p:cNvSpPr>
          <p:nvPr>
            <p:ph type="body" idx="1"/>
          </p:nvPr>
        </p:nvSpPr>
        <p:spPr>
          <a:xfrm>
            <a:off x="467916" y="6629226"/>
            <a:ext cx="5915025" cy="21669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sz="1800">
                <a:solidFill>
                  <a:schemeClr val="dk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25" name="Google Shape;125;p11"/>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1"/>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1"/>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94309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28"/>
        <p:cNvGrpSpPr/>
        <p:nvPr/>
      </p:nvGrpSpPr>
      <p:grpSpPr>
        <a:xfrm>
          <a:off x="0" y="0"/>
          <a:ext cx="0" cy="0"/>
          <a:chOff x="0" y="0"/>
          <a:chExt cx="0" cy="0"/>
        </a:xfrm>
      </p:grpSpPr>
      <p:sp>
        <p:nvSpPr>
          <p:cNvPr id="129" name="Google Shape;129;p12"/>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2"/>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12"/>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2" name="Google Shape;132;p12"/>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2"/>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2"/>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46222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472381"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3"/>
          <p:cNvSpPr txBox="1">
            <a:spLocks noGrp="1"/>
          </p:cNvSpPr>
          <p:nvPr>
            <p:ph type="body" idx="1"/>
          </p:nvPr>
        </p:nvSpPr>
        <p:spPr>
          <a:xfrm>
            <a:off x="472381" y="2428347"/>
            <a:ext cx="2901255"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38" name="Google Shape;138;p13"/>
          <p:cNvSpPr txBox="1">
            <a:spLocks noGrp="1"/>
          </p:cNvSpPr>
          <p:nvPr>
            <p:ph type="body" idx="2"/>
          </p:nvPr>
        </p:nvSpPr>
        <p:spPr>
          <a:xfrm>
            <a:off x="472381" y="3618442"/>
            <a:ext cx="2901255"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9" name="Google Shape;139;p13"/>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40" name="Google Shape;140;p13"/>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13"/>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3"/>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3"/>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9786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4"/>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4"/>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4"/>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162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3070860"/>
            <a:ext cx="5829300" cy="208025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547360"/>
            <a:ext cx="4800600" cy="2476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1" i="0">
                <a:solidFill>
                  <a:srgbClr val="111E25"/>
                </a:solidFill>
                <a:latin typeface="Trebuchet MS"/>
                <a:cs typeface="Trebuchet MS"/>
              </a:defRPr>
            </a:lvl1pPr>
          </a:lstStyle>
          <a:p>
            <a:pPr marL="12700">
              <a:spcBef>
                <a:spcPts val="40"/>
              </a:spcBef>
            </a:pPr>
            <a:r>
              <a:rPr spc="-55" dirty="0"/>
              <a:t>VAYOMAR</a:t>
            </a:r>
            <a:r>
              <a:rPr spc="-140" dirty="0"/>
              <a:t> </a:t>
            </a:r>
            <a:r>
              <a:rPr spc="-85" dirty="0"/>
              <a:t>GLOBAL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01-Feb-25</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28077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5"/>
          <p:cNvSpPr txBox="1">
            <a:spLocks noGrp="1"/>
          </p:cNvSpPr>
          <p:nvPr>
            <p:ph type="body" idx="1"/>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52" name="Google Shape;152;p15"/>
          <p:cNvSpPr txBox="1">
            <a:spLocks noGrp="1"/>
          </p:cNvSpPr>
          <p:nvPr>
            <p:ph type="body" idx="2"/>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53" name="Google Shape;153;p15"/>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5"/>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5"/>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36089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6"/>
          <p:cNvSpPr>
            <a:spLocks noGrp="1"/>
          </p:cNvSpPr>
          <p:nvPr>
            <p:ph type="pic" idx="2"/>
          </p:nvPr>
        </p:nvSpPr>
        <p:spPr>
          <a:xfrm>
            <a:off x="2915543" y="1426283"/>
            <a:ext cx="3471863" cy="7039681"/>
          </a:xfrm>
          <a:prstGeom prst="rect">
            <a:avLst/>
          </a:prstGeom>
          <a:noFill/>
          <a:ln>
            <a:noFill/>
          </a:ln>
        </p:spPr>
      </p:sp>
      <p:sp>
        <p:nvSpPr>
          <p:cNvPr id="159" name="Google Shape;159;p16"/>
          <p:cNvSpPr txBox="1">
            <a:spLocks noGrp="1"/>
          </p:cNvSpPr>
          <p:nvPr>
            <p:ph type="body" idx="1"/>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60" name="Google Shape;160;p1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9639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17"/>
          <p:cNvSpPr txBox="1">
            <a:spLocks noGrp="1"/>
          </p:cNvSpPr>
          <p:nvPr>
            <p:ph type="body" idx="1"/>
          </p:nvPr>
        </p:nvSpPr>
        <p:spPr>
          <a:xfrm rot="5400000">
            <a:off x="286367" y="2822135"/>
            <a:ext cx="6285266" cy="59150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6" name="Google Shape;166;p1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1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1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35932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69"/>
        <p:cNvGrpSpPr/>
        <p:nvPr/>
      </p:nvGrpSpPr>
      <p:grpSpPr>
        <a:xfrm>
          <a:off x="0" y="0"/>
          <a:ext cx="0" cy="0"/>
          <a:chOff x="0" y="0"/>
          <a:chExt cx="0" cy="0"/>
        </a:xfrm>
      </p:grpSpPr>
      <p:sp>
        <p:nvSpPr>
          <p:cNvPr id="170" name="Google Shape;170;p18"/>
          <p:cNvSpPr txBox="1">
            <a:spLocks noGrp="1"/>
          </p:cNvSpPr>
          <p:nvPr>
            <p:ph type="title"/>
          </p:nvPr>
        </p:nvSpPr>
        <p:spPr>
          <a:xfrm rot="5400000">
            <a:off x="1449696" y="3985464"/>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18"/>
          <p:cNvSpPr txBox="1">
            <a:spLocks noGrp="1"/>
          </p:cNvSpPr>
          <p:nvPr>
            <p:ph type="body" idx="1"/>
          </p:nvPr>
        </p:nvSpPr>
        <p:spPr>
          <a:xfrm rot="5400000">
            <a:off x="-1550679" y="2549570"/>
            <a:ext cx="8394877" cy="4350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18"/>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18"/>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8"/>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19511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75"/>
        <p:cNvGrpSpPr/>
        <p:nvPr/>
      </p:nvGrpSpPr>
      <p:grpSpPr>
        <a:xfrm>
          <a:off x="0" y="0"/>
          <a:ext cx="0" cy="0"/>
          <a:chOff x="0" y="0"/>
          <a:chExt cx="0" cy="0"/>
        </a:xfrm>
      </p:grpSpPr>
      <p:sp>
        <p:nvSpPr>
          <p:cNvPr id="176" name="Google Shape;176;p19"/>
          <p:cNvSpPr txBox="1">
            <a:spLocks noGrp="1"/>
          </p:cNvSpPr>
          <p:nvPr>
            <p:ph type="ftr" idx="11"/>
          </p:nvPr>
        </p:nvSpPr>
        <p:spPr>
          <a:xfrm>
            <a:off x="1405056" y="9563069"/>
            <a:ext cx="4354800" cy="196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00" b="1"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19"/>
          <p:cNvSpPr txBox="1">
            <a:spLocks noGrp="1"/>
          </p:cNvSpPr>
          <p:nvPr>
            <p:ph type="dt" idx="10"/>
          </p:nvPr>
        </p:nvSpPr>
        <p:spPr>
          <a:xfrm>
            <a:off x="342900" y="9212580"/>
            <a:ext cx="1577400" cy="49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19"/>
          <p:cNvSpPr txBox="1">
            <a:spLocks noGrp="1"/>
          </p:cNvSpPr>
          <p:nvPr>
            <p:ph type="sldNum" idx="12"/>
          </p:nvPr>
        </p:nvSpPr>
        <p:spPr>
          <a:xfrm>
            <a:off x="4937760" y="9212580"/>
            <a:ext cx="1577400" cy="2772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06942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179"/>
        <p:cNvGrpSpPr/>
        <p:nvPr/>
      </p:nvGrpSpPr>
      <p:grpSpPr>
        <a:xfrm>
          <a:off x="0" y="0"/>
          <a:ext cx="0" cy="0"/>
          <a:chOff x="0" y="0"/>
          <a:chExt cx="0" cy="0"/>
        </a:xfrm>
      </p:grpSpPr>
      <p:sp>
        <p:nvSpPr>
          <p:cNvPr id="180" name="Google Shape;180;p20"/>
          <p:cNvSpPr txBox="1">
            <a:spLocks noGrp="1"/>
          </p:cNvSpPr>
          <p:nvPr>
            <p:ph type="dt" idx="10"/>
          </p:nvPr>
        </p:nvSpPr>
        <p:spPr>
          <a:xfrm>
            <a:off x="471488" y="9181397"/>
            <a:ext cx="1542900" cy="52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0"/>
          <p:cNvSpPr txBox="1">
            <a:spLocks noGrp="1"/>
          </p:cNvSpPr>
          <p:nvPr>
            <p:ph type="ftr" idx="11"/>
          </p:nvPr>
        </p:nvSpPr>
        <p:spPr>
          <a:xfrm>
            <a:off x="2271713" y="9181397"/>
            <a:ext cx="2314500" cy="52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0"/>
          <p:cNvSpPr txBox="1">
            <a:spLocks noGrp="1"/>
          </p:cNvSpPr>
          <p:nvPr>
            <p:ph type="sldNum" idx="12"/>
          </p:nvPr>
        </p:nvSpPr>
        <p:spPr>
          <a:xfrm>
            <a:off x="4843463" y="9181397"/>
            <a:ext cx="1542900" cy="527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3686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obj">
  <p:cSld name="Blank">
    <p:spTree>
      <p:nvGrpSpPr>
        <p:cNvPr id="1" name="Shape 16"/>
        <p:cNvGrpSpPr/>
        <p:nvPr/>
      </p:nvGrpSpPr>
      <p:grpSpPr>
        <a:xfrm>
          <a:off x="0" y="0"/>
          <a:ext cx="0" cy="0"/>
          <a:chOff x="0" y="0"/>
          <a:chExt cx="0" cy="0"/>
        </a:xfrm>
      </p:grpSpPr>
      <p:sp>
        <p:nvSpPr>
          <p:cNvPr id="17" name="Google Shape;17;p3"/>
          <p:cNvSpPr txBox="1">
            <a:spLocks noGrp="1"/>
          </p:cNvSpPr>
          <p:nvPr>
            <p:ph type="ftr" idx="11"/>
          </p:nvPr>
        </p:nvSpPr>
        <p:spPr>
          <a:xfrm>
            <a:off x="2675623" y="9504352"/>
            <a:ext cx="1214120" cy="2114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00" b="1" i="0">
                <a:solidFill>
                  <a:srgbClr val="111E2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dt" idx="10"/>
          </p:nvPr>
        </p:nvSpPr>
        <p:spPr>
          <a:xfrm>
            <a:off x="342900" y="9212580"/>
            <a:ext cx="1577340" cy="49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4937760" y="9212580"/>
            <a:ext cx="1577340" cy="4953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648368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514350" y="3070860"/>
            <a:ext cx="5829300" cy="20802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subTitle" idx="1"/>
          </p:nvPr>
        </p:nvSpPr>
        <p:spPr>
          <a:xfrm>
            <a:off x="1028700" y="5547360"/>
            <a:ext cx="4800600" cy="2476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2675623" y="9504352"/>
            <a:ext cx="1214120" cy="2114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00" b="1" i="0">
                <a:solidFill>
                  <a:srgbClr val="111E2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dt" idx="10"/>
          </p:nvPr>
        </p:nvSpPr>
        <p:spPr>
          <a:xfrm>
            <a:off x="342900" y="9212580"/>
            <a:ext cx="1577340" cy="49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4937760" y="9212580"/>
            <a:ext cx="1577340" cy="4953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59518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26"/>
        <p:cNvGrpSpPr/>
        <p:nvPr/>
      </p:nvGrpSpPr>
      <p:grpSpPr>
        <a:xfrm>
          <a:off x="0" y="0"/>
          <a:ext cx="0" cy="0"/>
          <a:chOff x="0" y="0"/>
          <a:chExt cx="0" cy="0"/>
        </a:xfrm>
      </p:grpSpPr>
      <p:sp>
        <p:nvSpPr>
          <p:cNvPr id="27" name="Google Shape;27;p5"/>
          <p:cNvSpPr/>
          <p:nvPr/>
        </p:nvSpPr>
        <p:spPr>
          <a:xfrm>
            <a:off x="191532" y="146875"/>
            <a:ext cx="6480175" cy="3414395"/>
          </a:xfrm>
          <a:custGeom>
            <a:avLst/>
            <a:gdLst/>
            <a:ahLst/>
            <a:cxnLst/>
            <a:rect l="l" t="t" r="r" b="b"/>
            <a:pathLst>
              <a:path w="6480175" h="3414395" extrusionOk="0">
                <a:moveTo>
                  <a:pt x="6479993" y="0"/>
                </a:moveTo>
                <a:lnTo>
                  <a:pt x="0" y="0"/>
                </a:lnTo>
                <a:lnTo>
                  <a:pt x="0" y="3414356"/>
                </a:lnTo>
                <a:lnTo>
                  <a:pt x="6479993" y="3414356"/>
                </a:lnTo>
                <a:lnTo>
                  <a:pt x="6479993" y="0"/>
                </a:lnTo>
                <a:close/>
              </a:path>
            </a:pathLst>
          </a:custGeom>
          <a:solidFill>
            <a:srgbClr val="101F2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5"/>
          <p:cNvSpPr/>
          <p:nvPr/>
        </p:nvSpPr>
        <p:spPr>
          <a:xfrm>
            <a:off x="191532" y="7619162"/>
            <a:ext cx="6480175" cy="2155190"/>
          </a:xfrm>
          <a:custGeom>
            <a:avLst/>
            <a:gdLst/>
            <a:ahLst/>
            <a:cxnLst/>
            <a:rect l="l" t="t" r="r" b="b"/>
            <a:pathLst>
              <a:path w="6480175" h="2155190" extrusionOk="0">
                <a:moveTo>
                  <a:pt x="6479993" y="0"/>
                </a:moveTo>
                <a:lnTo>
                  <a:pt x="0" y="0"/>
                </a:lnTo>
                <a:lnTo>
                  <a:pt x="0" y="2154706"/>
                </a:lnTo>
                <a:lnTo>
                  <a:pt x="6479993" y="2154706"/>
                </a:lnTo>
                <a:lnTo>
                  <a:pt x="6479993" y="0"/>
                </a:lnTo>
                <a:close/>
              </a:path>
            </a:pathLst>
          </a:custGeom>
          <a:solidFill>
            <a:srgbClr val="101F2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5"/>
          <p:cNvSpPr/>
          <p:nvPr/>
        </p:nvSpPr>
        <p:spPr>
          <a:xfrm>
            <a:off x="1337563" y="997978"/>
            <a:ext cx="4182859" cy="126206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5"/>
          <p:cNvSpPr/>
          <p:nvPr/>
        </p:nvSpPr>
        <p:spPr>
          <a:xfrm>
            <a:off x="188976" y="3593591"/>
            <a:ext cx="6483096" cy="39654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5"/>
          <p:cNvSpPr/>
          <p:nvPr/>
        </p:nvSpPr>
        <p:spPr>
          <a:xfrm>
            <a:off x="292670" y="8510930"/>
            <a:ext cx="2896235" cy="0"/>
          </a:xfrm>
          <a:custGeom>
            <a:avLst/>
            <a:gdLst/>
            <a:ahLst/>
            <a:cxnLst/>
            <a:rect l="l" t="t" r="r" b="b"/>
            <a:pathLst>
              <a:path w="2896235" h="120000" extrusionOk="0">
                <a:moveTo>
                  <a:pt x="0" y="0"/>
                </a:moveTo>
                <a:lnTo>
                  <a:pt x="2895701" y="0"/>
                </a:lnTo>
              </a:path>
            </a:pathLst>
          </a:custGeom>
          <a:noFill/>
          <a:ln w="76200" cap="flat" cmpd="sng">
            <a:solidFill>
              <a:srgbClr val="FECD0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5"/>
          <p:cNvSpPr txBox="1">
            <a:spLocks noGrp="1"/>
          </p:cNvSpPr>
          <p:nvPr>
            <p:ph type="title"/>
          </p:nvPr>
        </p:nvSpPr>
        <p:spPr>
          <a:xfrm>
            <a:off x="186292" y="146875"/>
            <a:ext cx="6485415" cy="34143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350" b="0" i="0">
                <a:solidFill>
                  <a:schemeClr val="lt1"/>
                </a:solidFill>
                <a:latin typeface="Carlito"/>
                <a:ea typeface="Carlito"/>
                <a:cs typeface="Carlito"/>
                <a:sym typeface="Carl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42900" y="2278380"/>
            <a:ext cx="6172200" cy="65379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2675623" y="9504352"/>
            <a:ext cx="1214120" cy="2114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00" b="1" i="0">
                <a:solidFill>
                  <a:srgbClr val="111E2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342900" y="9212580"/>
            <a:ext cx="1577340" cy="49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4937760" y="9212580"/>
            <a:ext cx="1577340" cy="4953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0192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86292" y="146875"/>
            <a:ext cx="6485415" cy="34143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350" b="0" i="0">
                <a:solidFill>
                  <a:schemeClr val="lt1"/>
                </a:solidFill>
                <a:latin typeface="Carlito"/>
                <a:ea typeface="Carlito"/>
                <a:cs typeface="Carlito"/>
                <a:sym typeface="Carl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42900" y="2278380"/>
            <a:ext cx="2983230" cy="65379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6"/>
          <p:cNvSpPr txBox="1">
            <a:spLocks noGrp="1"/>
          </p:cNvSpPr>
          <p:nvPr>
            <p:ph type="body" idx="2"/>
          </p:nvPr>
        </p:nvSpPr>
        <p:spPr>
          <a:xfrm>
            <a:off x="3531870" y="2278380"/>
            <a:ext cx="2983230" cy="65379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2675623" y="9504352"/>
            <a:ext cx="1214120" cy="2114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00" b="1" i="0">
                <a:solidFill>
                  <a:srgbClr val="111E2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dt" idx="10"/>
          </p:nvPr>
        </p:nvSpPr>
        <p:spPr>
          <a:xfrm>
            <a:off x="342900" y="9212580"/>
            <a:ext cx="1577340" cy="49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4937760" y="9212580"/>
            <a:ext cx="1577340" cy="4953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3970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91532" y="146875"/>
            <a:ext cx="6480175" cy="3414395"/>
          </a:xfrm>
          <a:custGeom>
            <a:avLst/>
            <a:gdLst/>
            <a:ahLst/>
            <a:cxnLst/>
            <a:rect l="l" t="t" r="r" b="b"/>
            <a:pathLst>
              <a:path w="6480175" h="3414395">
                <a:moveTo>
                  <a:pt x="6479993" y="0"/>
                </a:moveTo>
                <a:lnTo>
                  <a:pt x="0" y="0"/>
                </a:lnTo>
                <a:lnTo>
                  <a:pt x="0" y="3414356"/>
                </a:lnTo>
                <a:lnTo>
                  <a:pt x="6479993" y="3414356"/>
                </a:lnTo>
                <a:lnTo>
                  <a:pt x="6479993" y="0"/>
                </a:lnTo>
                <a:close/>
              </a:path>
            </a:pathLst>
          </a:custGeom>
          <a:solidFill>
            <a:srgbClr val="101F26"/>
          </a:solidFill>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17" name="bg object 17"/>
          <p:cNvSpPr/>
          <p:nvPr/>
        </p:nvSpPr>
        <p:spPr>
          <a:xfrm>
            <a:off x="191532" y="7619162"/>
            <a:ext cx="6480175" cy="2155190"/>
          </a:xfrm>
          <a:custGeom>
            <a:avLst/>
            <a:gdLst/>
            <a:ahLst/>
            <a:cxnLst/>
            <a:rect l="l" t="t" r="r" b="b"/>
            <a:pathLst>
              <a:path w="6480175" h="2155190">
                <a:moveTo>
                  <a:pt x="6479993" y="0"/>
                </a:moveTo>
                <a:lnTo>
                  <a:pt x="0" y="0"/>
                </a:lnTo>
                <a:lnTo>
                  <a:pt x="0" y="2154706"/>
                </a:lnTo>
                <a:lnTo>
                  <a:pt x="6479993" y="2154706"/>
                </a:lnTo>
                <a:lnTo>
                  <a:pt x="6479993" y="0"/>
                </a:lnTo>
                <a:close/>
              </a:path>
            </a:pathLst>
          </a:custGeom>
          <a:solidFill>
            <a:srgbClr val="101F26"/>
          </a:solidFill>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18" name="bg object 18"/>
          <p:cNvSpPr/>
          <p:nvPr/>
        </p:nvSpPr>
        <p:spPr>
          <a:xfrm>
            <a:off x="1337563" y="997978"/>
            <a:ext cx="4182859" cy="1262062"/>
          </a:xfrm>
          <a:prstGeom prst="rect">
            <a:avLst/>
          </a:prstGeom>
          <a:blipFill>
            <a:blip r:embed="rId2" cstate="print"/>
            <a:stretch>
              <a:fillRect/>
            </a:stretch>
          </a:blipFill>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19" name="bg object 19"/>
          <p:cNvSpPr/>
          <p:nvPr/>
        </p:nvSpPr>
        <p:spPr>
          <a:xfrm>
            <a:off x="188976" y="3593591"/>
            <a:ext cx="6483096" cy="3965448"/>
          </a:xfrm>
          <a:prstGeom prst="rect">
            <a:avLst/>
          </a:prstGeom>
          <a:blipFill>
            <a:blip r:embed="rId3" cstate="print"/>
            <a:stretch>
              <a:fillRect/>
            </a:stretch>
          </a:blipFill>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20" name="bg object 20"/>
          <p:cNvSpPr/>
          <p:nvPr/>
        </p:nvSpPr>
        <p:spPr>
          <a:xfrm>
            <a:off x="292670" y="8510930"/>
            <a:ext cx="2896235" cy="0"/>
          </a:xfrm>
          <a:custGeom>
            <a:avLst/>
            <a:gdLst/>
            <a:ahLst/>
            <a:cxnLst/>
            <a:rect l="l" t="t" r="r" b="b"/>
            <a:pathLst>
              <a:path w="2896235">
                <a:moveTo>
                  <a:pt x="0" y="0"/>
                </a:moveTo>
                <a:lnTo>
                  <a:pt x="2895701" y="1"/>
                </a:lnTo>
              </a:path>
            </a:pathLst>
          </a:custGeom>
          <a:ln w="76200">
            <a:solidFill>
              <a:srgbClr val="FECD05"/>
            </a:solidFill>
          </a:ln>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2" name="Holder 2"/>
          <p:cNvSpPr>
            <a:spLocks noGrp="1"/>
          </p:cNvSpPr>
          <p:nvPr>
            <p:ph type="title"/>
          </p:nvPr>
        </p:nvSpPr>
        <p:spPr/>
        <p:txBody>
          <a:bodyPr lIns="0" tIns="0" rIns="0" bIns="0"/>
          <a:lstStyle>
            <a:lvl1pPr>
              <a:defRPr sz="2350" b="0" i="0">
                <a:solidFill>
                  <a:schemeClr val="bg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1" i="0">
                <a:solidFill>
                  <a:srgbClr val="111E25"/>
                </a:solidFill>
                <a:latin typeface="Trebuchet MS"/>
                <a:cs typeface="Trebuchet MS"/>
              </a:defRPr>
            </a:lvl1pPr>
          </a:lstStyle>
          <a:p>
            <a:pPr marL="12700">
              <a:spcBef>
                <a:spcPts val="40"/>
              </a:spcBef>
            </a:pPr>
            <a:r>
              <a:rPr spc="-55" dirty="0"/>
              <a:t>VAYOMAR</a:t>
            </a:r>
            <a:r>
              <a:rPr spc="-140" dirty="0"/>
              <a:t> </a:t>
            </a:r>
            <a:r>
              <a:rPr spc="-85" dirty="0"/>
              <a:t>GLOBAL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01-Feb-25</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380402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44"/>
        <p:cNvGrpSpPr/>
        <p:nvPr/>
      </p:nvGrpSpPr>
      <p:grpSpPr>
        <a:xfrm>
          <a:off x="0" y="0"/>
          <a:ext cx="0" cy="0"/>
          <a:chOff x="0" y="0"/>
          <a:chExt cx="0" cy="0"/>
        </a:xfrm>
      </p:grpSpPr>
      <p:sp>
        <p:nvSpPr>
          <p:cNvPr id="45" name="Google Shape;45;p7"/>
          <p:cNvSpPr/>
          <p:nvPr/>
        </p:nvSpPr>
        <p:spPr>
          <a:xfrm>
            <a:off x="615721" y="4025658"/>
            <a:ext cx="5679440" cy="0"/>
          </a:xfrm>
          <a:custGeom>
            <a:avLst/>
            <a:gdLst/>
            <a:ahLst/>
            <a:cxnLst/>
            <a:rect l="l" t="t" r="r" b="b"/>
            <a:pathLst>
              <a:path w="5679440" h="120000" extrusionOk="0">
                <a:moveTo>
                  <a:pt x="0" y="0"/>
                </a:moveTo>
                <a:lnTo>
                  <a:pt x="5678923" y="0"/>
                </a:lnTo>
              </a:path>
            </a:pathLst>
          </a:custGeom>
          <a:noFill/>
          <a:ln w="76200" cap="flat" cmpd="sng">
            <a:solidFill>
              <a:srgbClr val="FECC0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7"/>
          <p:cNvSpPr/>
          <p:nvPr/>
        </p:nvSpPr>
        <p:spPr>
          <a:xfrm>
            <a:off x="632602" y="5339588"/>
            <a:ext cx="5679440" cy="0"/>
          </a:xfrm>
          <a:custGeom>
            <a:avLst/>
            <a:gdLst/>
            <a:ahLst/>
            <a:cxnLst/>
            <a:rect l="l" t="t" r="r" b="b"/>
            <a:pathLst>
              <a:path w="5679440" h="120000" extrusionOk="0">
                <a:moveTo>
                  <a:pt x="0" y="0"/>
                </a:moveTo>
                <a:lnTo>
                  <a:pt x="5678923" y="0"/>
                </a:lnTo>
              </a:path>
            </a:pathLst>
          </a:custGeom>
          <a:noFill/>
          <a:ln w="76200" cap="flat" cmpd="sng">
            <a:solidFill>
              <a:srgbClr val="FECC0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47;p7"/>
          <p:cNvSpPr/>
          <p:nvPr/>
        </p:nvSpPr>
        <p:spPr>
          <a:xfrm>
            <a:off x="4803101" y="92461"/>
            <a:ext cx="2054898" cy="64686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48;p7"/>
          <p:cNvSpPr txBox="1">
            <a:spLocks noGrp="1"/>
          </p:cNvSpPr>
          <p:nvPr>
            <p:ph type="title"/>
          </p:nvPr>
        </p:nvSpPr>
        <p:spPr>
          <a:xfrm>
            <a:off x="186292" y="146875"/>
            <a:ext cx="6485415" cy="34143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350" b="0" i="0">
                <a:solidFill>
                  <a:schemeClr val="lt1"/>
                </a:solidFill>
                <a:latin typeface="Carlito"/>
                <a:ea typeface="Carlito"/>
                <a:cs typeface="Carlito"/>
                <a:sym typeface="Carl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2675623" y="9504352"/>
            <a:ext cx="1214120" cy="2114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200" b="1" i="0">
                <a:solidFill>
                  <a:srgbClr val="111E2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42900" y="9212580"/>
            <a:ext cx="1577340" cy="49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4937760" y="9212580"/>
            <a:ext cx="1577340" cy="495300"/>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893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0" i="0">
                <a:solidFill>
                  <a:schemeClr val="bg1"/>
                </a:solidFill>
                <a:latin typeface="Carlito"/>
                <a:cs typeface="Carlito"/>
              </a:defRPr>
            </a:lvl1pPr>
          </a:lstStyle>
          <a:p>
            <a:endParaRPr/>
          </a:p>
        </p:txBody>
      </p:sp>
      <p:sp>
        <p:nvSpPr>
          <p:cNvPr id="3" name="Holder 3"/>
          <p:cNvSpPr>
            <a:spLocks noGrp="1"/>
          </p:cNvSpPr>
          <p:nvPr>
            <p:ph sz="half" idx="2"/>
          </p:nvPr>
        </p:nvSpPr>
        <p:spPr>
          <a:xfrm>
            <a:off x="342900" y="2278380"/>
            <a:ext cx="2983230" cy="653796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278380"/>
            <a:ext cx="2983230" cy="653796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1" i="0">
                <a:solidFill>
                  <a:srgbClr val="111E25"/>
                </a:solidFill>
                <a:latin typeface="Trebuchet MS"/>
                <a:cs typeface="Trebuchet MS"/>
              </a:defRPr>
            </a:lvl1pPr>
          </a:lstStyle>
          <a:p>
            <a:pPr marL="12700">
              <a:spcBef>
                <a:spcPts val="40"/>
              </a:spcBef>
            </a:pPr>
            <a:r>
              <a:rPr spc="-55" dirty="0"/>
              <a:t>VAYOMAR</a:t>
            </a:r>
            <a:r>
              <a:rPr spc="-140" dirty="0"/>
              <a:t> </a:t>
            </a:r>
            <a:r>
              <a:rPr spc="-85" dirty="0"/>
              <a:t>GLOBAL</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01-Feb-25</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84401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5721" y="4025658"/>
            <a:ext cx="5679440" cy="0"/>
          </a:xfrm>
          <a:custGeom>
            <a:avLst/>
            <a:gdLst/>
            <a:ahLst/>
            <a:cxnLst/>
            <a:rect l="l" t="t" r="r" b="b"/>
            <a:pathLst>
              <a:path w="5679440">
                <a:moveTo>
                  <a:pt x="0" y="0"/>
                </a:moveTo>
                <a:lnTo>
                  <a:pt x="5678923" y="1"/>
                </a:lnTo>
              </a:path>
            </a:pathLst>
          </a:custGeom>
          <a:ln w="76200">
            <a:solidFill>
              <a:srgbClr val="FECC01"/>
            </a:solidFill>
          </a:ln>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17" name="bg object 17"/>
          <p:cNvSpPr/>
          <p:nvPr/>
        </p:nvSpPr>
        <p:spPr>
          <a:xfrm>
            <a:off x="632602" y="5339588"/>
            <a:ext cx="5679440" cy="0"/>
          </a:xfrm>
          <a:custGeom>
            <a:avLst/>
            <a:gdLst/>
            <a:ahLst/>
            <a:cxnLst/>
            <a:rect l="l" t="t" r="r" b="b"/>
            <a:pathLst>
              <a:path w="5679440">
                <a:moveTo>
                  <a:pt x="0" y="0"/>
                </a:moveTo>
                <a:lnTo>
                  <a:pt x="5678923" y="1"/>
                </a:lnTo>
              </a:path>
            </a:pathLst>
          </a:custGeom>
          <a:ln w="76200">
            <a:solidFill>
              <a:srgbClr val="FECC01"/>
            </a:solidFill>
          </a:ln>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18" name="bg object 18"/>
          <p:cNvSpPr/>
          <p:nvPr/>
        </p:nvSpPr>
        <p:spPr>
          <a:xfrm>
            <a:off x="4803101" y="92461"/>
            <a:ext cx="2054898" cy="646869"/>
          </a:xfrm>
          <a:prstGeom prst="rect">
            <a:avLst/>
          </a:prstGeom>
          <a:blipFill>
            <a:blip r:embed="rId2" cstate="print"/>
            <a:stretch>
              <a:fillRect/>
            </a:stretch>
          </a:blipFill>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2" name="Holder 2"/>
          <p:cNvSpPr>
            <a:spLocks noGrp="1"/>
          </p:cNvSpPr>
          <p:nvPr>
            <p:ph type="title"/>
          </p:nvPr>
        </p:nvSpPr>
        <p:spPr/>
        <p:txBody>
          <a:bodyPr lIns="0" tIns="0" rIns="0" bIns="0"/>
          <a:lstStyle>
            <a:lvl1pPr>
              <a:defRPr sz="2350" b="0" i="0">
                <a:solidFill>
                  <a:schemeClr val="bg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200" b="1" i="0">
                <a:solidFill>
                  <a:srgbClr val="111E25"/>
                </a:solidFill>
                <a:latin typeface="Trebuchet MS"/>
                <a:cs typeface="Trebuchet MS"/>
              </a:defRPr>
            </a:lvl1pPr>
          </a:lstStyle>
          <a:p>
            <a:pPr marL="12700">
              <a:spcBef>
                <a:spcPts val="40"/>
              </a:spcBef>
            </a:pPr>
            <a:r>
              <a:rPr spc="-55" dirty="0"/>
              <a:t>VAYOMAR</a:t>
            </a:r>
            <a:r>
              <a:rPr spc="-140" dirty="0"/>
              <a:t> </a:t>
            </a:r>
            <a:r>
              <a:rPr spc="-85" dirty="0"/>
              <a:t>GLOBAL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01-Feb-25</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9161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1" i="0">
                <a:solidFill>
                  <a:srgbClr val="111E25"/>
                </a:solidFill>
                <a:latin typeface="Trebuchet MS"/>
                <a:cs typeface="Trebuchet MS"/>
              </a:defRPr>
            </a:lvl1pPr>
          </a:lstStyle>
          <a:p>
            <a:pPr marL="12700">
              <a:spcBef>
                <a:spcPts val="40"/>
              </a:spcBef>
            </a:pPr>
            <a:r>
              <a:rPr spc="-55" dirty="0"/>
              <a:t>VAYOMAR</a:t>
            </a:r>
            <a:r>
              <a:rPr spc="-140" dirty="0"/>
              <a:t> </a:t>
            </a:r>
            <a:r>
              <a:rPr spc="-85" dirty="0"/>
              <a:t>GLOBAL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01-Feb-25</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1818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5"/>
        <p:cNvGrpSpPr/>
        <p:nvPr/>
      </p:nvGrpSpPr>
      <p:grpSpPr>
        <a:xfrm>
          <a:off x="0" y="0"/>
          <a:ext cx="0" cy="0"/>
          <a:chOff x="0" y="0"/>
          <a:chExt cx="0" cy="0"/>
        </a:xfrm>
      </p:grpSpPr>
      <p:sp>
        <p:nvSpPr>
          <p:cNvPr id="16" name="Google Shape;16;p2"/>
          <p:cNvSpPr/>
          <p:nvPr/>
        </p:nvSpPr>
        <p:spPr>
          <a:xfrm>
            <a:off x="191532" y="146875"/>
            <a:ext cx="6480000" cy="3414363"/>
          </a:xfrm>
          <a:prstGeom prst="rect">
            <a:avLst/>
          </a:prstGeom>
          <a:solidFill>
            <a:srgbClr val="10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7" name="Google Shape;17;p2"/>
          <p:cNvSpPr/>
          <p:nvPr/>
        </p:nvSpPr>
        <p:spPr>
          <a:xfrm>
            <a:off x="191525" y="7619175"/>
            <a:ext cx="6480000" cy="2154600"/>
          </a:xfrm>
          <a:prstGeom prst="rect">
            <a:avLst/>
          </a:prstGeom>
          <a:solidFill>
            <a:srgbClr val="101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8" name="Google Shape;18;p2" descr="Intelligent Human Thinking About AI - Ivey Business Journal"/>
          <p:cNvPicPr preferRelativeResize="0"/>
          <p:nvPr/>
        </p:nvPicPr>
        <p:blipFill rotWithShape="1">
          <a:blip r:embed="rId2">
            <a:alphaModFix/>
          </a:blip>
          <a:srcRect/>
          <a:stretch/>
        </p:blipFill>
        <p:spPr>
          <a:xfrm>
            <a:off x="191532" y="3596550"/>
            <a:ext cx="6479999" cy="3960000"/>
          </a:xfrm>
          <a:prstGeom prst="rect">
            <a:avLst/>
          </a:prstGeom>
          <a:noFill/>
          <a:ln>
            <a:noFill/>
          </a:ln>
        </p:spPr>
      </p:pic>
      <p:cxnSp>
        <p:nvCxnSpPr>
          <p:cNvPr id="19" name="Google Shape;19;p2"/>
          <p:cNvCxnSpPr/>
          <p:nvPr/>
        </p:nvCxnSpPr>
        <p:spPr>
          <a:xfrm>
            <a:off x="368970" y="8510930"/>
            <a:ext cx="2895600" cy="0"/>
          </a:xfrm>
          <a:prstGeom prst="straightConnector1">
            <a:avLst/>
          </a:prstGeom>
          <a:noFill/>
          <a:ln w="76200" cap="flat" cmpd="sng">
            <a:solidFill>
              <a:srgbClr val="FECD05"/>
            </a:solidFill>
            <a:prstDash val="solid"/>
            <a:miter lim="800000"/>
            <a:headEnd type="none" w="sm" len="sm"/>
            <a:tailEnd type="none" w="sm" len="sm"/>
          </a:ln>
        </p:spPr>
      </p:cxnSp>
      <p:sp>
        <p:nvSpPr>
          <p:cNvPr id="20" name="Google Shape;20;p2"/>
          <p:cNvSpPr txBox="1">
            <a:spLocks noGrp="1"/>
          </p:cNvSpPr>
          <p:nvPr>
            <p:ph type="body" idx="1"/>
          </p:nvPr>
        </p:nvSpPr>
        <p:spPr>
          <a:xfrm>
            <a:off x="750091" y="2295348"/>
            <a:ext cx="5357812" cy="102393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2400"/>
              <a:buNone/>
              <a:defRPr sz="2400" b="1">
                <a:solidFill>
                  <a:schemeClr val="lt1"/>
                </a:solidFill>
                <a:latin typeface="Calibri"/>
                <a:ea typeface="Calibri"/>
                <a:cs typeface="Calibri"/>
                <a:sym typeface="Calibri"/>
              </a:defRPr>
            </a:lvl1pPr>
            <a:lvl2pPr marL="914400" lvl="1" indent="-381000" algn="l">
              <a:lnSpc>
                <a:spcPct val="90000"/>
              </a:lnSpc>
              <a:spcBef>
                <a:spcPts val="375"/>
              </a:spcBef>
              <a:spcAft>
                <a:spcPts val="0"/>
              </a:spcAft>
              <a:buClr>
                <a:schemeClr val="lt1"/>
              </a:buClr>
              <a:buSzPts val="2400"/>
              <a:buChar char="•"/>
              <a:defRPr sz="2400">
                <a:solidFill>
                  <a:schemeClr val="lt1"/>
                </a:solidFill>
                <a:latin typeface="Calibri"/>
                <a:ea typeface="Calibri"/>
                <a:cs typeface="Calibri"/>
                <a:sym typeface="Calibri"/>
              </a:defRPr>
            </a:lvl2pPr>
            <a:lvl3pPr marL="1371600" lvl="2" indent="-381000" algn="l">
              <a:lnSpc>
                <a:spcPct val="90000"/>
              </a:lnSpc>
              <a:spcBef>
                <a:spcPts val="375"/>
              </a:spcBef>
              <a:spcAft>
                <a:spcPts val="0"/>
              </a:spcAft>
              <a:buClr>
                <a:schemeClr val="lt1"/>
              </a:buClr>
              <a:buSzPts val="2400"/>
              <a:buChar char="•"/>
              <a:defRPr sz="2400">
                <a:solidFill>
                  <a:schemeClr val="lt1"/>
                </a:solidFill>
                <a:latin typeface="Calibri"/>
                <a:ea typeface="Calibri"/>
                <a:cs typeface="Calibri"/>
                <a:sym typeface="Calibri"/>
              </a:defRPr>
            </a:lvl3pPr>
            <a:lvl4pPr marL="1828800" lvl="3" indent="-381000" algn="l">
              <a:lnSpc>
                <a:spcPct val="90000"/>
              </a:lnSpc>
              <a:spcBef>
                <a:spcPts val="375"/>
              </a:spcBef>
              <a:spcAft>
                <a:spcPts val="0"/>
              </a:spcAft>
              <a:buClr>
                <a:schemeClr val="lt1"/>
              </a:buClr>
              <a:buSzPts val="2400"/>
              <a:buChar char="•"/>
              <a:defRPr sz="2400">
                <a:solidFill>
                  <a:schemeClr val="lt1"/>
                </a:solidFill>
                <a:latin typeface="Calibri"/>
                <a:ea typeface="Calibri"/>
                <a:cs typeface="Calibri"/>
                <a:sym typeface="Calibri"/>
              </a:defRPr>
            </a:lvl4pPr>
            <a:lvl5pPr marL="2286000" lvl="4" indent="-381000" algn="l">
              <a:lnSpc>
                <a:spcPct val="90000"/>
              </a:lnSpc>
              <a:spcBef>
                <a:spcPts val="375"/>
              </a:spcBef>
              <a:spcAft>
                <a:spcPts val="0"/>
              </a:spcAft>
              <a:buClr>
                <a:schemeClr val="lt1"/>
              </a:buClr>
              <a:buSzPts val="2400"/>
              <a:buChar char="•"/>
              <a:defRPr sz="2400">
                <a:solidFill>
                  <a:schemeClr val="lt1"/>
                </a:solidFill>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 name="Google Shape;21;p2"/>
          <p:cNvSpPr txBox="1">
            <a:spLocks noGrp="1"/>
          </p:cNvSpPr>
          <p:nvPr>
            <p:ph type="body" idx="2"/>
          </p:nvPr>
        </p:nvSpPr>
        <p:spPr>
          <a:xfrm>
            <a:off x="186467" y="8576541"/>
            <a:ext cx="3001901" cy="1069109"/>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rgbClr val="000000"/>
              </a:buClr>
              <a:buSzPts val="1400"/>
              <a:buFont typeface="Arial"/>
              <a:buNone/>
              <a:defRPr sz="1400" b="1" i="0" u="none" strike="noStrike" cap="none">
                <a:solidFill>
                  <a:schemeClr val="lt1"/>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400"/>
              <a:buFont typeface="Arial"/>
              <a:buNone/>
              <a:defRPr sz="14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400"/>
              <a:buFont typeface="Arial"/>
              <a:buNone/>
              <a:defRPr sz="1400" b="1"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400"/>
              <a:buFont typeface="Arial"/>
              <a:buNone/>
              <a:defRPr sz="1400" b="1"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400"/>
              <a:buFont typeface="Arial"/>
              <a:buNone/>
              <a:defRPr sz="1400" b="1" i="0" u="none" strike="noStrike" cap="none">
                <a:solidFill>
                  <a:schemeClr val="lt1"/>
                </a:solidFill>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2"/>
          <p:cNvSpPr>
            <a:spLocks noGrp="1"/>
          </p:cNvSpPr>
          <p:nvPr>
            <p:ph type="pic" idx="3"/>
          </p:nvPr>
        </p:nvSpPr>
        <p:spPr>
          <a:xfrm>
            <a:off x="4440429" y="8563645"/>
            <a:ext cx="2160000" cy="1080000"/>
          </a:xfrm>
          <a:prstGeom prst="rect">
            <a:avLst/>
          </a:prstGeom>
          <a:noFill/>
          <a:ln>
            <a:noFill/>
          </a:ln>
        </p:spPr>
      </p:sp>
      <p:pic>
        <p:nvPicPr>
          <p:cNvPr id="23" name="Google Shape;23;p2"/>
          <p:cNvPicPr preferRelativeResize="0"/>
          <p:nvPr/>
        </p:nvPicPr>
        <p:blipFill rotWithShape="1">
          <a:blip r:embed="rId3">
            <a:alphaModFix/>
          </a:blip>
          <a:srcRect t="72186" r="5748"/>
          <a:stretch/>
        </p:blipFill>
        <p:spPr>
          <a:xfrm>
            <a:off x="1543314" y="1264774"/>
            <a:ext cx="3625532" cy="1069100"/>
          </a:xfrm>
          <a:prstGeom prst="rect">
            <a:avLst/>
          </a:prstGeom>
          <a:noFill/>
          <a:ln>
            <a:noFill/>
          </a:ln>
        </p:spPr>
      </p:pic>
    </p:spTree>
    <p:extLst>
      <p:ext uri="{BB962C8B-B14F-4D97-AF65-F5344CB8AC3E}">
        <p14:creationId xmlns:p14="http://schemas.microsoft.com/office/powerpoint/2010/main" val="3896740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djustable">
  <p:cSld name="Adjustable">
    <p:spTree>
      <p:nvGrpSpPr>
        <p:cNvPr id="1" name="Shape 24"/>
        <p:cNvGrpSpPr/>
        <p:nvPr/>
      </p:nvGrpSpPr>
      <p:grpSpPr>
        <a:xfrm>
          <a:off x="0" y="0"/>
          <a:ext cx="0" cy="0"/>
          <a:chOff x="0" y="0"/>
          <a:chExt cx="0" cy="0"/>
        </a:xfrm>
      </p:grpSpPr>
      <p:sp>
        <p:nvSpPr>
          <p:cNvPr id="25" name="Google Shape;25;p3"/>
          <p:cNvSpPr txBox="1">
            <a:spLocks noGrp="1"/>
          </p:cNvSpPr>
          <p:nvPr>
            <p:ph type="body" idx="1"/>
          </p:nvPr>
        </p:nvSpPr>
        <p:spPr>
          <a:xfrm>
            <a:off x="164350" y="5238885"/>
            <a:ext cx="1620000" cy="4140000"/>
          </a:xfrm>
          <a:prstGeom prst="rect">
            <a:avLst/>
          </a:prstGeom>
          <a:solidFill>
            <a:srgbClr val="111E25"/>
          </a:solid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400"/>
              <a:buNone/>
              <a:defRPr sz="1400" b="1" i="0" u="none" strike="noStrike" cap="small">
                <a:solidFill>
                  <a:schemeClr val="lt1"/>
                </a:solidFill>
                <a:latin typeface="Calibri"/>
                <a:ea typeface="Calibri"/>
                <a:cs typeface="Calibri"/>
                <a:sym typeface="Calibri"/>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3"/>
          <p:cNvSpPr txBox="1">
            <a:spLocks noGrp="1"/>
          </p:cNvSpPr>
          <p:nvPr>
            <p:ph type="body" idx="2"/>
          </p:nvPr>
        </p:nvSpPr>
        <p:spPr>
          <a:xfrm>
            <a:off x="1784350" y="739775"/>
            <a:ext cx="4860000" cy="4140000"/>
          </a:xfrm>
          <a:prstGeom prst="rect">
            <a:avLst/>
          </a:prstGeom>
          <a:solidFill>
            <a:srgbClr val="F2F2F2">
              <a:alpha val="47843"/>
            </a:srgbClr>
          </a:solidFill>
          <a:ln>
            <a:noFill/>
          </a:ln>
        </p:spPr>
        <p:txBody>
          <a:bodyPr spcFirstLastPara="1" wrap="square" lIns="91425" tIns="45700" rIns="91425" bIns="45700" anchor="t" anchorCtr="0">
            <a:normAutofit/>
          </a:bodyPr>
          <a:lstStyle>
            <a:lvl1pPr marL="457200" lvl="0" indent="-228600" algn="just">
              <a:lnSpc>
                <a:spcPct val="90000"/>
              </a:lnSpc>
              <a:spcBef>
                <a:spcPts val="750"/>
              </a:spcBef>
              <a:spcAft>
                <a:spcPts val="0"/>
              </a:spcAft>
              <a:buClr>
                <a:schemeClr val="dk1"/>
              </a:buClr>
              <a:buSzPts val="1000"/>
              <a:buNone/>
              <a:defRPr sz="1000">
                <a:latin typeface="Calibri"/>
                <a:ea typeface="Calibri"/>
                <a:cs typeface="Calibri"/>
                <a:sym typeface="Calibri"/>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 name="Google Shape;27;p3"/>
          <p:cNvSpPr txBox="1">
            <a:spLocks noGrp="1"/>
          </p:cNvSpPr>
          <p:nvPr>
            <p:ph type="body" idx="3"/>
          </p:nvPr>
        </p:nvSpPr>
        <p:spPr>
          <a:xfrm>
            <a:off x="1784350" y="5238885"/>
            <a:ext cx="4860000" cy="4140000"/>
          </a:xfrm>
          <a:prstGeom prst="rect">
            <a:avLst/>
          </a:prstGeom>
          <a:solidFill>
            <a:srgbClr val="F2F2F2">
              <a:alpha val="47843"/>
            </a:srgbClr>
          </a:solidFill>
          <a:ln>
            <a:noFill/>
          </a:ln>
        </p:spPr>
        <p:txBody>
          <a:bodyPr spcFirstLastPara="1" wrap="square" lIns="91425" tIns="45700" rIns="91425" bIns="45700" anchor="t" anchorCtr="0">
            <a:normAutofit/>
          </a:bodyPr>
          <a:lstStyle>
            <a:lvl1pPr marL="457200" lvl="0" indent="-228600" algn="just">
              <a:lnSpc>
                <a:spcPct val="90000"/>
              </a:lnSpc>
              <a:spcBef>
                <a:spcPts val="750"/>
              </a:spcBef>
              <a:spcAft>
                <a:spcPts val="0"/>
              </a:spcAft>
              <a:buClr>
                <a:schemeClr val="dk1"/>
              </a:buClr>
              <a:buSzPts val="1000"/>
              <a:buNone/>
              <a:defRPr sz="1000">
                <a:latin typeface="Calibri"/>
                <a:ea typeface="Calibri"/>
                <a:cs typeface="Calibri"/>
                <a:sym typeface="Calibri"/>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3"/>
          <p:cNvSpPr txBox="1">
            <a:spLocks noGrp="1"/>
          </p:cNvSpPr>
          <p:nvPr>
            <p:ph type="body" idx="4"/>
          </p:nvPr>
        </p:nvSpPr>
        <p:spPr>
          <a:xfrm>
            <a:off x="164350" y="739775"/>
            <a:ext cx="1620000" cy="4140000"/>
          </a:xfrm>
          <a:prstGeom prst="rect">
            <a:avLst/>
          </a:prstGeom>
          <a:solidFill>
            <a:srgbClr val="111E25"/>
          </a:solid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1400"/>
              <a:buNone/>
              <a:defRPr sz="1400" b="1" i="0" u="none" strike="noStrike" cap="small">
                <a:solidFill>
                  <a:schemeClr val="lt1"/>
                </a:solidFill>
                <a:latin typeface="Calibri"/>
                <a:ea typeface="Calibri"/>
                <a:cs typeface="Calibri"/>
                <a:sym typeface="Calibri"/>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 name="Google Shape;29;p3"/>
          <p:cNvSpPr txBox="1"/>
          <p:nvPr/>
        </p:nvSpPr>
        <p:spPr>
          <a:xfrm>
            <a:off x="2596956" y="9484829"/>
            <a:ext cx="16641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11E25"/>
                </a:solidFill>
                <a:latin typeface="Calibri"/>
                <a:ea typeface="Calibri"/>
                <a:cs typeface="Calibri"/>
                <a:sym typeface="Calibri"/>
              </a:rPr>
              <a:t>VAYOMAR GLOBAL</a:t>
            </a:r>
            <a:endParaRPr sz="1400" b="0" i="0" u="none" strike="noStrike" cap="none">
              <a:solidFill>
                <a:srgbClr val="000000"/>
              </a:solidFill>
              <a:latin typeface="Arial"/>
              <a:ea typeface="Arial"/>
              <a:cs typeface="Arial"/>
              <a:sym typeface="Arial"/>
            </a:endParaRPr>
          </a:p>
        </p:txBody>
      </p:sp>
      <p:pic>
        <p:nvPicPr>
          <p:cNvPr id="30" name="Google Shape;30;p3"/>
          <p:cNvPicPr preferRelativeResize="0"/>
          <p:nvPr/>
        </p:nvPicPr>
        <p:blipFill rotWithShape="1">
          <a:blip r:embed="rId2">
            <a:alphaModFix/>
          </a:blip>
          <a:srcRect t="63240" r="3119"/>
          <a:stretch/>
        </p:blipFill>
        <p:spPr>
          <a:xfrm>
            <a:off x="4537992" y="-123824"/>
            <a:ext cx="2277808" cy="863600"/>
          </a:xfrm>
          <a:prstGeom prst="rect">
            <a:avLst/>
          </a:prstGeom>
          <a:noFill/>
          <a:ln>
            <a:noFill/>
          </a:ln>
        </p:spPr>
      </p:pic>
    </p:spTree>
    <p:extLst>
      <p:ext uri="{BB962C8B-B14F-4D97-AF65-F5344CB8AC3E}">
        <p14:creationId xmlns:p14="http://schemas.microsoft.com/office/powerpoint/2010/main" val="304661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ricing">
  <p:cSld name="Pricing">
    <p:spTree>
      <p:nvGrpSpPr>
        <p:cNvPr id="1" name="Shape 31"/>
        <p:cNvGrpSpPr/>
        <p:nvPr/>
      </p:nvGrpSpPr>
      <p:grpSpPr>
        <a:xfrm>
          <a:off x="0" y="0"/>
          <a:ext cx="0" cy="0"/>
          <a:chOff x="0" y="0"/>
          <a:chExt cx="0" cy="0"/>
        </a:xfrm>
      </p:grpSpPr>
      <p:sp>
        <p:nvSpPr>
          <p:cNvPr id="32" name="Google Shape;32;p4"/>
          <p:cNvSpPr/>
          <p:nvPr/>
        </p:nvSpPr>
        <p:spPr>
          <a:xfrm>
            <a:off x="164710" y="739330"/>
            <a:ext cx="1620000" cy="8640000"/>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1" i="0" u="none" strike="noStrike" cap="small">
              <a:solidFill>
                <a:schemeClr val="lt1"/>
              </a:solidFill>
              <a:latin typeface="Arial"/>
              <a:ea typeface="Arial"/>
              <a:cs typeface="Arial"/>
              <a:sym typeface="Arial"/>
            </a:endParaRPr>
          </a:p>
        </p:txBody>
      </p:sp>
      <p:sp>
        <p:nvSpPr>
          <p:cNvPr id="33" name="Google Shape;33;p4"/>
          <p:cNvSpPr txBox="1">
            <a:spLocks noGrp="1"/>
          </p:cNvSpPr>
          <p:nvPr>
            <p:ph type="body" idx="1"/>
          </p:nvPr>
        </p:nvSpPr>
        <p:spPr>
          <a:xfrm>
            <a:off x="1784350" y="739775"/>
            <a:ext cx="4860000" cy="8639555"/>
          </a:xfrm>
          <a:prstGeom prst="rect">
            <a:avLst/>
          </a:prstGeom>
          <a:solidFill>
            <a:srgbClr val="F2F2F2">
              <a:alpha val="47843"/>
            </a:srgbClr>
          </a:solidFill>
          <a:ln>
            <a:noFill/>
          </a:ln>
        </p:spPr>
        <p:txBody>
          <a:bodyPr spcFirstLastPara="1" wrap="square" lIns="91425" tIns="45700" rIns="91425" bIns="45700" anchor="t" anchorCtr="0">
            <a:normAutofit/>
          </a:bodyPr>
          <a:lstStyle>
            <a:lvl1pPr marL="457200" lvl="0" indent="-228600" algn="just">
              <a:lnSpc>
                <a:spcPct val="90000"/>
              </a:lnSpc>
              <a:spcBef>
                <a:spcPts val="750"/>
              </a:spcBef>
              <a:spcAft>
                <a:spcPts val="0"/>
              </a:spcAft>
              <a:buClr>
                <a:schemeClr val="dk1"/>
              </a:buClr>
              <a:buSzPts val="1000"/>
              <a:buNone/>
              <a:defRPr sz="1000">
                <a:latin typeface="Calibri"/>
                <a:ea typeface="Calibri"/>
                <a:cs typeface="Calibri"/>
                <a:sym typeface="Calibri"/>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4"/>
          <p:cNvSpPr>
            <a:spLocks noGrp="1"/>
          </p:cNvSpPr>
          <p:nvPr>
            <p:ph type="tbl" idx="2"/>
          </p:nvPr>
        </p:nvSpPr>
        <p:spPr>
          <a:xfrm>
            <a:off x="1869234" y="828826"/>
            <a:ext cx="4662488" cy="352633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35" name="Google Shape;35;p4"/>
          <p:cNvSpPr txBox="1"/>
          <p:nvPr/>
        </p:nvSpPr>
        <p:spPr>
          <a:xfrm>
            <a:off x="2120112" y="6015624"/>
            <a:ext cx="1106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rPr>
              <a:t>Proposed By:</a:t>
            </a:r>
            <a:endParaRPr sz="1400" b="0" i="0" u="none" strike="noStrike" cap="none">
              <a:solidFill>
                <a:srgbClr val="000000"/>
              </a:solidFill>
              <a:latin typeface="Arial"/>
              <a:ea typeface="Arial"/>
              <a:cs typeface="Arial"/>
              <a:sym typeface="Arial"/>
            </a:endParaRPr>
          </a:p>
        </p:txBody>
      </p:sp>
      <p:sp>
        <p:nvSpPr>
          <p:cNvPr id="36" name="Google Shape;36;p4"/>
          <p:cNvSpPr txBox="1"/>
          <p:nvPr/>
        </p:nvSpPr>
        <p:spPr>
          <a:xfrm>
            <a:off x="4566235" y="6015624"/>
            <a:ext cx="114967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rPr>
              <a:t>Approved By:</a:t>
            </a:r>
            <a:endParaRPr sz="1400" b="0" i="0" u="none" strike="noStrike" cap="none">
              <a:solidFill>
                <a:srgbClr val="000000"/>
              </a:solidFill>
              <a:latin typeface="Arial"/>
              <a:ea typeface="Arial"/>
              <a:cs typeface="Arial"/>
              <a:sym typeface="Arial"/>
            </a:endParaRPr>
          </a:p>
        </p:txBody>
      </p:sp>
      <p:sp>
        <p:nvSpPr>
          <p:cNvPr id="37" name="Google Shape;37;p4"/>
          <p:cNvSpPr txBox="1"/>
          <p:nvPr/>
        </p:nvSpPr>
        <p:spPr>
          <a:xfrm>
            <a:off x="2062825" y="8704560"/>
            <a:ext cx="154882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Signed on behalf of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VAYOMAR</a:t>
            </a:r>
            <a:endParaRPr sz="1400" b="0" i="0" u="none" strike="noStrike" cap="none">
              <a:solidFill>
                <a:srgbClr val="000000"/>
              </a:solidFill>
              <a:latin typeface="Arial"/>
              <a:ea typeface="Arial"/>
              <a:cs typeface="Arial"/>
              <a:sym typeface="Arial"/>
            </a:endParaRPr>
          </a:p>
        </p:txBody>
      </p:sp>
      <p:sp>
        <p:nvSpPr>
          <p:cNvPr id="38" name="Google Shape;38;p4"/>
          <p:cNvSpPr txBox="1">
            <a:spLocks noGrp="1"/>
          </p:cNvSpPr>
          <p:nvPr>
            <p:ph type="body" idx="3"/>
          </p:nvPr>
        </p:nvSpPr>
        <p:spPr>
          <a:xfrm>
            <a:off x="4468982" y="8819128"/>
            <a:ext cx="1595651" cy="3294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304800" algn="l">
              <a:lnSpc>
                <a:spcPct val="90000"/>
              </a:lnSpc>
              <a:spcBef>
                <a:spcPts val="375"/>
              </a:spcBef>
              <a:spcAft>
                <a:spcPts val="0"/>
              </a:spcAft>
              <a:buClr>
                <a:schemeClr val="dk1"/>
              </a:buClr>
              <a:buSzPts val="1200"/>
              <a:buChar char="•"/>
              <a:defRPr sz="1200">
                <a:latin typeface="Calibri"/>
                <a:ea typeface="Calibri"/>
                <a:cs typeface="Calibri"/>
                <a:sym typeface="Calibri"/>
              </a:defRPr>
            </a:lvl2pPr>
            <a:lvl3pPr marL="1371600" lvl="2" indent="-304800" algn="l">
              <a:lnSpc>
                <a:spcPct val="90000"/>
              </a:lnSpc>
              <a:spcBef>
                <a:spcPts val="375"/>
              </a:spcBef>
              <a:spcAft>
                <a:spcPts val="0"/>
              </a:spcAft>
              <a:buClr>
                <a:schemeClr val="dk1"/>
              </a:buClr>
              <a:buSzPts val="1200"/>
              <a:buChar char="•"/>
              <a:defRPr sz="1200">
                <a:latin typeface="Calibri"/>
                <a:ea typeface="Calibri"/>
                <a:cs typeface="Calibri"/>
                <a:sym typeface="Calibri"/>
              </a:defRPr>
            </a:lvl3pPr>
            <a:lvl4pPr marL="1828800" lvl="3" indent="-304800" algn="l">
              <a:lnSpc>
                <a:spcPct val="90000"/>
              </a:lnSpc>
              <a:spcBef>
                <a:spcPts val="375"/>
              </a:spcBef>
              <a:spcAft>
                <a:spcPts val="0"/>
              </a:spcAft>
              <a:buClr>
                <a:schemeClr val="dk1"/>
              </a:buClr>
              <a:buSzPts val="1200"/>
              <a:buChar char="•"/>
              <a:defRPr sz="1200">
                <a:latin typeface="Calibri"/>
                <a:ea typeface="Calibri"/>
                <a:cs typeface="Calibri"/>
                <a:sym typeface="Calibri"/>
              </a:defRPr>
            </a:lvl4pPr>
            <a:lvl5pPr marL="2286000" lvl="4" indent="-304800" algn="l">
              <a:lnSpc>
                <a:spcPct val="90000"/>
              </a:lnSpc>
              <a:spcBef>
                <a:spcPts val="375"/>
              </a:spcBef>
              <a:spcAft>
                <a:spcPts val="0"/>
              </a:spcAft>
              <a:buClr>
                <a:schemeClr val="dk1"/>
              </a:buClr>
              <a:buSzPts val="1200"/>
              <a:buChar char="•"/>
              <a:defRPr sz="12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4"/>
          <p:cNvSpPr txBox="1"/>
          <p:nvPr/>
        </p:nvSpPr>
        <p:spPr>
          <a:xfrm>
            <a:off x="4566235" y="8704560"/>
            <a:ext cx="154882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Signed on behalf of </a:t>
            </a:r>
            <a:endParaRPr sz="1400" b="0" i="0" u="none" strike="noStrike" cap="none">
              <a:solidFill>
                <a:srgbClr val="000000"/>
              </a:solidFill>
              <a:latin typeface="Arial"/>
              <a:ea typeface="Arial"/>
              <a:cs typeface="Arial"/>
              <a:sym typeface="Arial"/>
            </a:endParaRPr>
          </a:p>
        </p:txBody>
      </p:sp>
      <p:pic>
        <p:nvPicPr>
          <p:cNvPr id="40" name="Google Shape;40;p4"/>
          <p:cNvPicPr preferRelativeResize="0"/>
          <p:nvPr/>
        </p:nvPicPr>
        <p:blipFill rotWithShape="1">
          <a:blip r:embed="rId2">
            <a:alphaModFix/>
          </a:blip>
          <a:srcRect/>
          <a:stretch/>
        </p:blipFill>
        <p:spPr>
          <a:xfrm>
            <a:off x="527385" y="4502999"/>
            <a:ext cx="900000" cy="900000"/>
          </a:xfrm>
          <a:prstGeom prst="rect">
            <a:avLst/>
          </a:prstGeom>
          <a:noFill/>
          <a:ln>
            <a:noFill/>
          </a:ln>
        </p:spPr>
      </p:pic>
      <p:sp>
        <p:nvSpPr>
          <p:cNvPr id="41" name="Google Shape;41;p4"/>
          <p:cNvSpPr txBox="1"/>
          <p:nvPr/>
        </p:nvSpPr>
        <p:spPr>
          <a:xfrm>
            <a:off x="4566235" y="6665018"/>
            <a:ext cx="9525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Print Name</a:t>
            </a:r>
            <a:endParaRPr sz="1400" b="0" i="0" u="none" strike="noStrike" cap="none">
              <a:solidFill>
                <a:srgbClr val="000000"/>
              </a:solidFill>
              <a:latin typeface="Arial"/>
              <a:ea typeface="Arial"/>
              <a:cs typeface="Arial"/>
              <a:sym typeface="Arial"/>
            </a:endParaRPr>
          </a:p>
        </p:txBody>
      </p:sp>
      <p:sp>
        <p:nvSpPr>
          <p:cNvPr id="42" name="Google Shape;42;p4"/>
          <p:cNvSpPr txBox="1"/>
          <p:nvPr/>
        </p:nvSpPr>
        <p:spPr>
          <a:xfrm>
            <a:off x="4566235" y="7218207"/>
            <a:ext cx="47481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Title</a:t>
            </a:r>
            <a:endParaRPr sz="1400" b="0" i="0" u="none" strike="noStrike" cap="none">
              <a:solidFill>
                <a:srgbClr val="000000"/>
              </a:solidFill>
              <a:latin typeface="Arial"/>
              <a:ea typeface="Arial"/>
              <a:cs typeface="Arial"/>
              <a:sym typeface="Arial"/>
            </a:endParaRPr>
          </a:p>
        </p:txBody>
      </p:sp>
      <p:sp>
        <p:nvSpPr>
          <p:cNvPr id="43" name="Google Shape;43;p4"/>
          <p:cNvSpPr txBox="1"/>
          <p:nvPr/>
        </p:nvSpPr>
        <p:spPr>
          <a:xfrm>
            <a:off x="4566235" y="7755320"/>
            <a:ext cx="6098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Date</a:t>
            </a:r>
            <a:endParaRPr sz="1400" b="0" i="0" u="none" strike="noStrike" cap="none">
              <a:solidFill>
                <a:srgbClr val="000000"/>
              </a:solidFill>
              <a:latin typeface="Arial"/>
              <a:ea typeface="Arial"/>
              <a:cs typeface="Arial"/>
              <a:sym typeface="Arial"/>
            </a:endParaRPr>
          </a:p>
        </p:txBody>
      </p:sp>
      <p:pic>
        <p:nvPicPr>
          <p:cNvPr id="44" name="Google Shape;44;p4" descr="edit 2 icon"/>
          <p:cNvPicPr preferRelativeResize="0"/>
          <p:nvPr/>
        </p:nvPicPr>
        <p:blipFill rotWithShape="1">
          <a:blip r:embed="rId3">
            <a:alphaModFix/>
          </a:blip>
          <a:srcRect/>
          <a:stretch/>
        </p:blipFill>
        <p:spPr>
          <a:xfrm>
            <a:off x="6297605" y="6350045"/>
            <a:ext cx="346746" cy="360000"/>
          </a:xfrm>
          <a:prstGeom prst="rect">
            <a:avLst/>
          </a:prstGeom>
          <a:noFill/>
          <a:ln>
            <a:noFill/>
          </a:ln>
        </p:spPr>
      </p:pic>
      <p:sp>
        <p:nvSpPr>
          <p:cNvPr id="45" name="Google Shape;45;p4"/>
          <p:cNvSpPr/>
          <p:nvPr/>
        </p:nvSpPr>
        <p:spPr>
          <a:xfrm>
            <a:off x="4566235" y="6347499"/>
            <a:ext cx="1800000" cy="36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6;p4"/>
          <p:cNvSpPr/>
          <p:nvPr/>
        </p:nvSpPr>
        <p:spPr>
          <a:xfrm>
            <a:off x="4566235" y="6911769"/>
            <a:ext cx="1800000" cy="36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4"/>
          <p:cNvSpPr/>
          <p:nvPr/>
        </p:nvSpPr>
        <p:spPr>
          <a:xfrm>
            <a:off x="4566235" y="7444011"/>
            <a:ext cx="1800000" cy="36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4"/>
          <p:cNvSpPr/>
          <p:nvPr/>
        </p:nvSpPr>
        <p:spPr>
          <a:xfrm>
            <a:off x="4566235" y="8031443"/>
            <a:ext cx="1800000" cy="72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 name="Google Shape;49;p4"/>
          <p:cNvSpPr txBox="1"/>
          <p:nvPr/>
        </p:nvSpPr>
        <p:spPr>
          <a:xfrm>
            <a:off x="2104718" y="6665018"/>
            <a:ext cx="9525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Print Name</a:t>
            </a:r>
            <a:endParaRPr sz="1400" b="0" i="0" u="none" strike="noStrike" cap="none">
              <a:solidFill>
                <a:srgbClr val="000000"/>
              </a:solidFill>
              <a:latin typeface="Arial"/>
              <a:ea typeface="Arial"/>
              <a:cs typeface="Arial"/>
              <a:sym typeface="Arial"/>
            </a:endParaRPr>
          </a:p>
        </p:txBody>
      </p:sp>
      <p:sp>
        <p:nvSpPr>
          <p:cNvPr id="50" name="Google Shape;50;p4"/>
          <p:cNvSpPr txBox="1"/>
          <p:nvPr/>
        </p:nvSpPr>
        <p:spPr>
          <a:xfrm>
            <a:off x="2104718" y="7215750"/>
            <a:ext cx="47481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Title</a:t>
            </a:r>
            <a:endParaRPr sz="1400" b="0" i="0" u="none" strike="noStrike" cap="none">
              <a:solidFill>
                <a:srgbClr val="000000"/>
              </a:solidFill>
              <a:latin typeface="Arial"/>
              <a:ea typeface="Arial"/>
              <a:cs typeface="Arial"/>
              <a:sym typeface="Arial"/>
            </a:endParaRPr>
          </a:p>
        </p:txBody>
      </p:sp>
      <p:sp>
        <p:nvSpPr>
          <p:cNvPr id="51" name="Google Shape;51;p4"/>
          <p:cNvSpPr txBox="1"/>
          <p:nvPr/>
        </p:nvSpPr>
        <p:spPr>
          <a:xfrm>
            <a:off x="2104718" y="7752863"/>
            <a:ext cx="6098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Date</a:t>
            </a:r>
            <a:endParaRPr sz="1400" b="0" i="0" u="none" strike="noStrike" cap="none">
              <a:solidFill>
                <a:srgbClr val="000000"/>
              </a:solidFill>
              <a:latin typeface="Arial"/>
              <a:ea typeface="Arial"/>
              <a:cs typeface="Arial"/>
              <a:sym typeface="Arial"/>
            </a:endParaRPr>
          </a:p>
        </p:txBody>
      </p:sp>
      <p:sp>
        <p:nvSpPr>
          <p:cNvPr id="52" name="Google Shape;52;p4"/>
          <p:cNvSpPr/>
          <p:nvPr/>
        </p:nvSpPr>
        <p:spPr>
          <a:xfrm>
            <a:off x="2104718" y="6347499"/>
            <a:ext cx="1800000" cy="36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4"/>
          <p:cNvSpPr/>
          <p:nvPr/>
        </p:nvSpPr>
        <p:spPr>
          <a:xfrm>
            <a:off x="2104718" y="6911769"/>
            <a:ext cx="1800000" cy="36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4"/>
          <p:cNvSpPr/>
          <p:nvPr/>
        </p:nvSpPr>
        <p:spPr>
          <a:xfrm>
            <a:off x="2104718" y="7441555"/>
            <a:ext cx="1800000" cy="36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4"/>
          <p:cNvSpPr/>
          <p:nvPr/>
        </p:nvSpPr>
        <p:spPr>
          <a:xfrm>
            <a:off x="2104718" y="8028986"/>
            <a:ext cx="1800000" cy="7200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 name="Google Shape;56;p4"/>
          <p:cNvSpPr txBox="1">
            <a:spLocks noGrp="1"/>
          </p:cNvSpPr>
          <p:nvPr>
            <p:ph type="body" idx="4"/>
          </p:nvPr>
        </p:nvSpPr>
        <p:spPr>
          <a:xfrm>
            <a:off x="1768167" y="4503738"/>
            <a:ext cx="4876184" cy="14265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7" name="Google Shape;57;p4" descr="edit 2 icon"/>
          <p:cNvPicPr preferRelativeResize="0"/>
          <p:nvPr/>
        </p:nvPicPr>
        <p:blipFill rotWithShape="1">
          <a:blip r:embed="rId3">
            <a:alphaModFix/>
          </a:blip>
          <a:srcRect/>
          <a:stretch/>
        </p:blipFill>
        <p:spPr>
          <a:xfrm>
            <a:off x="6297605" y="6901308"/>
            <a:ext cx="346746" cy="360000"/>
          </a:xfrm>
          <a:prstGeom prst="rect">
            <a:avLst/>
          </a:prstGeom>
          <a:noFill/>
          <a:ln>
            <a:noFill/>
          </a:ln>
        </p:spPr>
      </p:pic>
      <p:pic>
        <p:nvPicPr>
          <p:cNvPr id="58" name="Google Shape;58;p4" descr="edit 2 icon"/>
          <p:cNvPicPr preferRelativeResize="0"/>
          <p:nvPr/>
        </p:nvPicPr>
        <p:blipFill rotWithShape="1">
          <a:blip r:embed="rId3">
            <a:alphaModFix/>
          </a:blip>
          <a:srcRect/>
          <a:stretch/>
        </p:blipFill>
        <p:spPr>
          <a:xfrm>
            <a:off x="6297605" y="7428747"/>
            <a:ext cx="346746" cy="360000"/>
          </a:xfrm>
          <a:prstGeom prst="rect">
            <a:avLst/>
          </a:prstGeom>
          <a:noFill/>
          <a:ln>
            <a:noFill/>
          </a:ln>
        </p:spPr>
      </p:pic>
      <p:pic>
        <p:nvPicPr>
          <p:cNvPr id="59" name="Google Shape;59;p4" descr="edit 2 icon"/>
          <p:cNvPicPr preferRelativeResize="0"/>
          <p:nvPr/>
        </p:nvPicPr>
        <p:blipFill rotWithShape="1">
          <a:blip r:embed="rId3">
            <a:alphaModFix/>
          </a:blip>
          <a:srcRect/>
          <a:stretch/>
        </p:blipFill>
        <p:spPr>
          <a:xfrm>
            <a:off x="6297605" y="8376482"/>
            <a:ext cx="346746" cy="360000"/>
          </a:xfrm>
          <a:prstGeom prst="rect">
            <a:avLst/>
          </a:prstGeom>
          <a:noFill/>
          <a:ln>
            <a:noFill/>
          </a:ln>
        </p:spPr>
      </p:pic>
      <p:sp>
        <p:nvSpPr>
          <p:cNvPr id="60" name="Google Shape;60;p4"/>
          <p:cNvSpPr/>
          <p:nvPr/>
        </p:nvSpPr>
        <p:spPr>
          <a:xfrm>
            <a:off x="450663" y="4426846"/>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4"/>
          <p:cNvSpPr txBox="1">
            <a:spLocks noGrp="1"/>
          </p:cNvSpPr>
          <p:nvPr>
            <p:ph type="body" idx="5"/>
          </p:nvPr>
        </p:nvSpPr>
        <p:spPr>
          <a:xfrm>
            <a:off x="2120900" y="6404902"/>
            <a:ext cx="1800000" cy="25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2pPr>
            <a:lvl3pPr marL="1371600" lvl="2"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3pPr>
            <a:lvl4pPr marL="1828800" lvl="3"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4pPr>
            <a:lvl5pPr marL="2286000" lvl="4"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2" name="Google Shape;62;p4"/>
          <p:cNvSpPr txBox="1">
            <a:spLocks noGrp="1"/>
          </p:cNvSpPr>
          <p:nvPr>
            <p:ph type="body" idx="6"/>
          </p:nvPr>
        </p:nvSpPr>
        <p:spPr>
          <a:xfrm>
            <a:off x="4581885" y="6402159"/>
            <a:ext cx="1800000" cy="25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2pPr>
            <a:lvl3pPr marL="1371600" lvl="2"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3pPr>
            <a:lvl4pPr marL="1828800" lvl="3"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4pPr>
            <a:lvl5pPr marL="2286000" lvl="4"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4"/>
          <p:cNvSpPr txBox="1">
            <a:spLocks noGrp="1"/>
          </p:cNvSpPr>
          <p:nvPr>
            <p:ph type="body" idx="7"/>
          </p:nvPr>
        </p:nvSpPr>
        <p:spPr>
          <a:xfrm>
            <a:off x="2120112" y="6967530"/>
            <a:ext cx="1800000" cy="25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2pPr>
            <a:lvl3pPr marL="1371600" lvl="2"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3pPr>
            <a:lvl4pPr marL="1828800" lvl="3"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4pPr>
            <a:lvl5pPr marL="2286000" lvl="4"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 name="Google Shape;64;p4"/>
          <p:cNvSpPr txBox="1">
            <a:spLocks noGrp="1"/>
          </p:cNvSpPr>
          <p:nvPr>
            <p:ph type="body" idx="8"/>
          </p:nvPr>
        </p:nvSpPr>
        <p:spPr>
          <a:xfrm>
            <a:off x="4579440" y="6970158"/>
            <a:ext cx="1800000" cy="25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2pPr>
            <a:lvl3pPr marL="1371600" lvl="2"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3pPr>
            <a:lvl4pPr marL="1828800" lvl="3"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4pPr>
            <a:lvl5pPr marL="2286000" lvl="4"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 name="Google Shape;65;p4"/>
          <p:cNvSpPr txBox="1">
            <a:spLocks noGrp="1"/>
          </p:cNvSpPr>
          <p:nvPr>
            <p:ph type="body" idx="9"/>
          </p:nvPr>
        </p:nvSpPr>
        <p:spPr>
          <a:xfrm>
            <a:off x="2104717" y="7495205"/>
            <a:ext cx="1800000" cy="25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2pPr>
            <a:lvl3pPr marL="1371600" lvl="2"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3pPr>
            <a:lvl4pPr marL="1828800" lvl="3"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4pPr>
            <a:lvl5pPr marL="2286000" lvl="4"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4"/>
          <p:cNvSpPr txBox="1">
            <a:spLocks noGrp="1"/>
          </p:cNvSpPr>
          <p:nvPr>
            <p:ph type="body" idx="13"/>
          </p:nvPr>
        </p:nvSpPr>
        <p:spPr>
          <a:xfrm>
            <a:off x="4589710" y="7493442"/>
            <a:ext cx="1784350" cy="2594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1"/>
              </a:buClr>
              <a:buSzPts val="1200"/>
              <a:buNone/>
              <a:defRPr sz="1200">
                <a:latin typeface="Calibri"/>
                <a:ea typeface="Calibri"/>
                <a:cs typeface="Calibri"/>
                <a:sym typeface="Calibri"/>
              </a:defRPr>
            </a:lvl1pPr>
            <a:lvl2pPr marL="914400" lvl="1"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2pPr>
            <a:lvl3pPr marL="1371600" lvl="2"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3pPr>
            <a:lvl4pPr marL="1828800" lvl="3"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4pPr>
            <a:lvl5pPr marL="2286000" lvl="4" indent="-292100" algn="l">
              <a:lnSpc>
                <a:spcPct val="90000"/>
              </a:lnSpc>
              <a:spcBef>
                <a:spcPts val="375"/>
              </a:spcBef>
              <a:spcAft>
                <a:spcPts val="0"/>
              </a:spcAft>
              <a:buClr>
                <a:schemeClr val="dk1"/>
              </a:buClr>
              <a:buSzPts val="1000"/>
              <a:buChar char="•"/>
              <a:defRPr sz="1000">
                <a:latin typeface="Calibri"/>
                <a:ea typeface="Calibri"/>
                <a:cs typeface="Calibri"/>
                <a:sym typeface="Calibri"/>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 name="Google Shape;67;p4"/>
          <p:cNvSpPr txBox="1"/>
          <p:nvPr/>
        </p:nvSpPr>
        <p:spPr>
          <a:xfrm>
            <a:off x="506028" y="739330"/>
            <a:ext cx="9332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small">
                <a:solidFill>
                  <a:schemeClr val="lt1"/>
                </a:solidFill>
                <a:latin typeface="Calibri"/>
                <a:ea typeface="Calibri"/>
                <a:cs typeface="Calibri"/>
                <a:sym typeface="Calibri"/>
              </a:rPr>
              <a:t>PRICING</a:t>
            </a:r>
            <a:endParaRPr sz="1400" b="0" i="0" u="none" strike="noStrike" cap="none">
              <a:solidFill>
                <a:srgbClr val="000000"/>
              </a:solidFill>
              <a:latin typeface="Arial"/>
              <a:ea typeface="Arial"/>
              <a:cs typeface="Arial"/>
              <a:sym typeface="Arial"/>
            </a:endParaRPr>
          </a:p>
        </p:txBody>
      </p:sp>
      <p:sp>
        <p:nvSpPr>
          <p:cNvPr id="68" name="Google Shape;68;p4"/>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11E25"/>
                </a:solidFill>
                <a:latin typeface="Calibri"/>
                <a:ea typeface="Calibri"/>
                <a:cs typeface="Calibri"/>
                <a:sym typeface="Calibri"/>
              </a:rPr>
              <a:t>VAYOMAR GLOBAL</a:t>
            </a:r>
            <a:endParaRPr sz="1400" b="0" i="0" u="none" strike="noStrike" cap="none">
              <a:solidFill>
                <a:srgbClr val="000000"/>
              </a:solidFill>
              <a:latin typeface="Arial"/>
              <a:ea typeface="Arial"/>
              <a:cs typeface="Arial"/>
              <a:sym typeface="Arial"/>
            </a:endParaRPr>
          </a:p>
        </p:txBody>
      </p:sp>
      <p:pic>
        <p:nvPicPr>
          <p:cNvPr id="69" name="Google Shape;69;p4"/>
          <p:cNvPicPr preferRelativeResize="0"/>
          <p:nvPr/>
        </p:nvPicPr>
        <p:blipFill rotWithShape="1">
          <a:blip r:embed="rId4">
            <a:alphaModFix/>
          </a:blip>
          <a:srcRect t="63240" r="3119"/>
          <a:stretch/>
        </p:blipFill>
        <p:spPr>
          <a:xfrm>
            <a:off x="4537992" y="-123824"/>
            <a:ext cx="2277808" cy="863600"/>
          </a:xfrm>
          <a:prstGeom prst="rect">
            <a:avLst/>
          </a:prstGeom>
          <a:noFill/>
          <a:ln>
            <a:noFill/>
          </a:ln>
        </p:spPr>
      </p:pic>
    </p:spTree>
    <p:extLst>
      <p:ext uri="{BB962C8B-B14F-4D97-AF65-F5344CB8AC3E}">
        <p14:creationId xmlns:p14="http://schemas.microsoft.com/office/powerpoint/2010/main" val="11874917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4.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01" name="Google Shape;101;p15"/>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2" name="Google Shape;102;p15"/>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Calibri" panose="020F0502020204030204" pitchFamily="34" charset="0"/>
                <a:ea typeface="Calibri" panose="020F0502020204030204" pitchFamily="34" charset="0"/>
                <a:cs typeface="Calibri" panose="020F0502020204030204" pitchFamily="34" charset="0"/>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IL"/>
          </a:p>
        </p:txBody>
      </p:sp>
      <p:sp>
        <p:nvSpPr>
          <p:cNvPr id="103" name="Google Shape;103;p15"/>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Calibri" panose="020F0502020204030204" pitchFamily="34" charset="0"/>
                <a:ea typeface="Calibri" panose="020F0502020204030204" pitchFamily="34" charset="0"/>
                <a:cs typeface="Calibri" panose="020F0502020204030204" pitchFamily="34" charset="0"/>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IL"/>
          </a:p>
        </p:txBody>
      </p:sp>
      <p:sp>
        <p:nvSpPr>
          <p:cNvPr id="104" name="Google Shape;104;p15"/>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pitchFamily="34" charset="0"/>
                <a:ea typeface="Calibri" panose="020F0502020204030204" pitchFamily="34" charset="0"/>
                <a:cs typeface="Calibri" panose="020F0502020204030204" pitchFamily="34" charset="0"/>
                <a:sym typeface="Calibri" panose="020F0502020204030204"/>
              </a:defRPr>
            </a:lvl1pPr>
            <a:lvl2pPr marL="0" marR="0" lvl="1"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888888"/>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64710" y="739330"/>
            <a:ext cx="1620520" cy="8640445"/>
          </a:xfrm>
          <a:custGeom>
            <a:avLst/>
            <a:gdLst/>
            <a:ahLst/>
            <a:cxnLst/>
            <a:rect l="l" t="t" r="r" b="b"/>
            <a:pathLst>
              <a:path w="1620520" h="8640445">
                <a:moveTo>
                  <a:pt x="1619995" y="0"/>
                </a:moveTo>
                <a:lnTo>
                  <a:pt x="0" y="0"/>
                </a:lnTo>
                <a:lnTo>
                  <a:pt x="0" y="8639999"/>
                </a:lnTo>
                <a:lnTo>
                  <a:pt x="1619995" y="8639999"/>
                </a:lnTo>
                <a:lnTo>
                  <a:pt x="1619995" y="0"/>
                </a:lnTo>
                <a:close/>
              </a:path>
            </a:pathLst>
          </a:custGeom>
          <a:solidFill>
            <a:srgbClr val="111E25"/>
          </a:solidFill>
        </p:spPr>
        <p:txBody>
          <a:bodyPr wrap="square" lIns="0" tIns="0" rIns="0" bIns="0" rtlCol="0"/>
          <a:lstStyle/>
          <a:p>
            <a:pPr>
              <a:buClrTx/>
              <a:buFontTx/>
              <a:buNone/>
            </a:pPr>
            <a:endParaRPr sz="1800" kern="1200">
              <a:solidFill>
                <a:prstClr val="black"/>
              </a:solidFill>
              <a:latin typeface="Calibri"/>
              <a:ea typeface="+mn-ea"/>
              <a:cs typeface="+mn-cs"/>
            </a:endParaRPr>
          </a:p>
        </p:txBody>
      </p:sp>
      <p:sp>
        <p:nvSpPr>
          <p:cNvPr id="2" name="Holder 2"/>
          <p:cNvSpPr>
            <a:spLocks noGrp="1"/>
          </p:cNvSpPr>
          <p:nvPr>
            <p:ph type="title"/>
          </p:nvPr>
        </p:nvSpPr>
        <p:spPr>
          <a:xfrm>
            <a:off x="186292" y="146875"/>
            <a:ext cx="6485415" cy="3414395"/>
          </a:xfrm>
          <a:prstGeom prst="rect">
            <a:avLst/>
          </a:prstGeom>
        </p:spPr>
        <p:txBody>
          <a:bodyPr wrap="square" lIns="0" tIns="0" rIns="0" bIns="0">
            <a:spAutoFit/>
          </a:bodyPr>
          <a:lstStyle>
            <a:lvl1pPr>
              <a:defRPr sz="2350" b="0" i="0">
                <a:solidFill>
                  <a:schemeClr val="bg1"/>
                </a:solidFill>
                <a:latin typeface="Carlito"/>
                <a:cs typeface="Carlito"/>
              </a:defRPr>
            </a:lvl1pPr>
          </a:lstStyle>
          <a:p>
            <a:endParaRPr/>
          </a:p>
        </p:txBody>
      </p:sp>
      <p:sp>
        <p:nvSpPr>
          <p:cNvPr id="3" name="Holder 3"/>
          <p:cNvSpPr>
            <a:spLocks noGrp="1"/>
          </p:cNvSpPr>
          <p:nvPr>
            <p:ph type="body" idx="1"/>
          </p:nvPr>
        </p:nvSpPr>
        <p:spPr>
          <a:xfrm>
            <a:off x="342900" y="2278380"/>
            <a:ext cx="6172200" cy="653796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75623" y="9504352"/>
            <a:ext cx="1214120" cy="211454"/>
          </a:xfrm>
          <a:prstGeom prst="rect">
            <a:avLst/>
          </a:prstGeom>
        </p:spPr>
        <p:txBody>
          <a:bodyPr wrap="square" lIns="0" tIns="0" rIns="0" bIns="0">
            <a:spAutoFit/>
          </a:bodyPr>
          <a:lstStyle>
            <a:lvl1pPr>
              <a:defRPr sz="1200" b="1" i="0">
                <a:solidFill>
                  <a:srgbClr val="111E25"/>
                </a:solidFill>
                <a:latin typeface="Trebuchet MS"/>
                <a:cs typeface="Trebuchet MS"/>
              </a:defRPr>
            </a:lvl1pPr>
          </a:lstStyle>
          <a:p>
            <a:pPr marL="12700">
              <a:spcBef>
                <a:spcPts val="40"/>
              </a:spcBef>
              <a:buClrTx/>
              <a:buFontTx/>
              <a:buNone/>
            </a:pPr>
            <a:r>
              <a:rPr kern="1200" spc="-55" dirty="0">
                <a:ea typeface="+mn-ea"/>
              </a:rPr>
              <a:t>VAYOMAR</a:t>
            </a:r>
            <a:r>
              <a:rPr kern="1200" spc="-140" dirty="0">
                <a:ea typeface="+mn-ea"/>
              </a:rPr>
              <a:t> </a:t>
            </a:r>
            <a:r>
              <a:rPr kern="1200" spc="-85" dirty="0">
                <a:ea typeface="+mn-ea"/>
              </a:rPr>
              <a:t>GLOBAL</a:t>
            </a:r>
          </a:p>
        </p:txBody>
      </p:sp>
      <p:sp>
        <p:nvSpPr>
          <p:cNvPr id="5" name="Holder 5"/>
          <p:cNvSpPr>
            <a:spLocks noGrp="1"/>
          </p:cNvSpPr>
          <p:nvPr>
            <p:ph type="dt" sz="half" idx="6"/>
          </p:nvPr>
        </p:nvSpPr>
        <p:spPr>
          <a:xfrm>
            <a:off x="342900" y="9212580"/>
            <a:ext cx="1577340" cy="495300"/>
          </a:xfrm>
          <a:prstGeom prst="rect">
            <a:avLst/>
          </a:prstGeom>
        </p:spPr>
        <p:txBody>
          <a:bodyPr wrap="square" lIns="0" tIns="0" rIns="0" bIns="0">
            <a:spAutoFit/>
          </a:bodyPr>
          <a:lstStyle>
            <a:lvl1pPr algn="l">
              <a:defRPr>
                <a:solidFill>
                  <a:schemeClr val="tx1">
                    <a:tint val="75000"/>
                  </a:schemeClr>
                </a:solidFill>
              </a:defRPr>
            </a:lvl1pPr>
          </a:lstStyle>
          <a:p>
            <a:pPr>
              <a:buClrTx/>
              <a:buFontTx/>
              <a:buNone/>
            </a:pPr>
            <a:fld id="{1D8BD707-D9CF-40AE-B4C6-C98DA3205C09}" type="datetimeFigureOut">
              <a:rPr lang="en-US" sz="1800" kern="1200">
                <a:solidFill>
                  <a:prstClr val="black">
                    <a:tint val="75000"/>
                  </a:prstClr>
                </a:solidFill>
                <a:latin typeface="Calibri"/>
                <a:ea typeface="+mn-ea"/>
                <a:cs typeface="+mn-cs"/>
              </a:rPr>
              <a:pPr>
                <a:buClrTx/>
                <a:buFontTx/>
                <a:buNone/>
              </a:pPr>
              <a:t>01-Feb-25</a:t>
            </a:fld>
            <a:endParaRPr lang="en-US" sz="1800" kern="1200">
              <a:solidFill>
                <a:prstClr val="black">
                  <a:tint val="75000"/>
                </a:prstClr>
              </a:solidFill>
              <a:latin typeface="Calibri"/>
              <a:ea typeface="+mn-ea"/>
              <a:cs typeface="+mn-cs"/>
            </a:endParaRPr>
          </a:p>
        </p:txBody>
      </p:sp>
      <p:sp>
        <p:nvSpPr>
          <p:cNvPr id="6" name="Holder 6"/>
          <p:cNvSpPr>
            <a:spLocks noGrp="1"/>
          </p:cNvSpPr>
          <p:nvPr>
            <p:ph type="sldNum" sz="quarter" idx="7"/>
          </p:nvPr>
        </p:nvSpPr>
        <p:spPr>
          <a:xfrm>
            <a:off x="4937760" y="9212580"/>
            <a:ext cx="1577340" cy="495300"/>
          </a:xfrm>
          <a:prstGeom prst="rect">
            <a:avLst/>
          </a:prstGeom>
        </p:spPr>
        <p:txBody>
          <a:bodyPr wrap="square" lIns="0" tIns="0" rIns="0" bIns="0">
            <a:spAutoFit/>
          </a:bodyPr>
          <a:lstStyle>
            <a:lvl1pPr algn="r">
              <a:defRPr>
                <a:solidFill>
                  <a:schemeClr val="tx1">
                    <a:tint val="75000"/>
                  </a:schemeClr>
                </a:solidFill>
              </a:defRPr>
            </a:lvl1pPr>
          </a:lstStyle>
          <a:p>
            <a:pPr>
              <a:buClrTx/>
              <a:buFontTx/>
              <a:buNone/>
            </a:pPr>
            <a:fld id="{B6F15528-21DE-4FAA-801E-634DDDAF4B2B}" type="slidenum">
              <a:rPr sz="1800" kern="1200">
                <a:solidFill>
                  <a:prstClr val="black">
                    <a:tint val="75000"/>
                  </a:prstClr>
                </a:solidFill>
                <a:latin typeface="Calibri"/>
                <a:ea typeface="+mn-ea"/>
                <a:cs typeface="+mn-cs"/>
              </a:rPr>
              <a:pPr>
                <a:buClrTx/>
                <a:buFontTx/>
                <a:buNone/>
              </a:pPr>
              <a:t>‹#›</a:t>
            </a:fld>
            <a:endParaRPr sz="1800"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215677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8407512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64710" y="739330"/>
            <a:ext cx="1620520" cy="8640445"/>
          </a:xfrm>
          <a:custGeom>
            <a:avLst/>
            <a:gdLst/>
            <a:ahLst/>
            <a:cxnLst/>
            <a:rect l="l" t="t" r="r" b="b"/>
            <a:pathLst>
              <a:path w="1620520" h="8640445" extrusionOk="0">
                <a:moveTo>
                  <a:pt x="1619995" y="0"/>
                </a:moveTo>
                <a:lnTo>
                  <a:pt x="0" y="0"/>
                </a:lnTo>
                <a:lnTo>
                  <a:pt x="0" y="8639999"/>
                </a:lnTo>
                <a:lnTo>
                  <a:pt x="1619995" y="8639999"/>
                </a:lnTo>
                <a:lnTo>
                  <a:pt x="1619995" y="0"/>
                </a:lnTo>
                <a:close/>
              </a:path>
            </a:pathLst>
          </a:custGeom>
          <a:solidFill>
            <a:srgbClr val="111E2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 name="Google Shape;11;p2"/>
          <p:cNvSpPr txBox="1">
            <a:spLocks noGrp="1"/>
          </p:cNvSpPr>
          <p:nvPr>
            <p:ph type="title"/>
          </p:nvPr>
        </p:nvSpPr>
        <p:spPr>
          <a:xfrm>
            <a:off x="186292" y="146875"/>
            <a:ext cx="6485415" cy="34143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350" b="0" i="0" u="none" strike="noStrike" cap="none">
                <a:solidFill>
                  <a:schemeClr val="lt1"/>
                </a:solidFill>
                <a:latin typeface="Carlito"/>
                <a:ea typeface="Carlito"/>
                <a:cs typeface="Carlito"/>
                <a:sym typeface="Carli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
          <p:cNvSpPr txBox="1">
            <a:spLocks noGrp="1"/>
          </p:cNvSpPr>
          <p:nvPr>
            <p:ph type="body" idx="1"/>
          </p:nvPr>
        </p:nvSpPr>
        <p:spPr>
          <a:xfrm>
            <a:off x="342900" y="2278380"/>
            <a:ext cx="6172200" cy="653796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2675623" y="9504352"/>
            <a:ext cx="1214120" cy="21145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200" b="1" i="0" u="none" strike="noStrike" cap="none">
                <a:solidFill>
                  <a:srgbClr val="111E25"/>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dt" idx="10"/>
          </p:nvPr>
        </p:nvSpPr>
        <p:spPr>
          <a:xfrm>
            <a:off x="342900" y="9212580"/>
            <a:ext cx="1577340" cy="495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ldNum" idx="12"/>
          </p:nvPr>
        </p:nvSpPr>
        <p:spPr>
          <a:xfrm>
            <a:off x="4937760" y="9212580"/>
            <a:ext cx="1577340" cy="4953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47826290"/>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www.vayomar-online.co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3.emf"/><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0.jpg"/></Relationships>
</file>

<file path=ppt/slides/_rels/slide42.xml.rels><?xml version="1.0" encoding="UTF-8" standalone="yes"?>
<Relationships xmlns="http://schemas.openxmlformats.org/package/2006/relationships"><Relationship Id="rId8" Type="http://schemas.openxmlformats.org/officeDocument/2006/relationships/hyperlink" Target="https://vayomar.com/producing-a-successful-offsite-part-5-6-it-aint-over-till-the-next-offsite/" TargetMode="External"/><Relationship Id="rId3" Type="http://schemas.openxmlformats.org/officeDocument/2006/relationships/hyperlink" Target="https://vayomar.com/producing-a-successful-offsite-part-1-6-its-all-about-the-roi/" TargetMode="External"/><Relationship Id="rId7" Type="http://schemas.openxmlformats.org/officeDocument/2006/relationships/hyperlink" Target="https://vayomar.com/producing-a-successful-offsite-part-4-6-warm-their-engines-before-they-arrive/" TargetMode="Externa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hyperlink" Target="https://vayomar.com/producing-a-successful-offsite-part-6-6-the-in-between-spaces-are-just-as-important/" TargetMode="External"/><Relationship Id="rId5" Type="http://schemas.openxmlformats.org/officeDocument/2006/relationships/hyperlink" Target="https://vayomar.com/producing-a-successful-offsite-part-3-6-its-called-an-offsite-for-a-reason/" TargetMode="External"/><Relationship Id="rId10" Type="http://schemas.openxmlformats.org/officeDocument/2006/relationships/image" Target="../media/image53.png"/><Relationship Id="rId4" Type="http://schemas.openxmlformats.org/officeDocument/2006/relationships/hyperlink" Target="https://vayomar.com/producing-a-successful-offsite-part-2-6-does-your-next-offsite-have-a-theme-it-should/" TargetMode="External"/><Relationship Id="rId9"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7.xml"/><Relationship Id="rId7"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4.png"/><Relationship Id="rId9"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0" name="Rectangles 9"/>
          <p:cNvSpPr/>
          <p:nvPr/>
        </p:nvSpPr>
        <p:spPr>
          <a:xfrm>
            <a:off x="189230" y="7610475"/>
            <a:ext cx="6479540" cy="2152650"/>
          </a:xfrm>
          <a:prstGeom prst="rect">
            <a:avLst/>
          </a:prstGeom>
          <a:solidFill>
            <a:srgbClr val="101F2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3"/>
          <a:stretch>
            <a:fillRect/>
          </a:stretch>
        </p:blipFill>
        <p:spPr>
          <a:xfrm>
            <a:off x="285750" y="7713980"/>
            <a:ext cx="2965450" cy="389890"/>
          </a:xfrm>
          <a:prstGeom prst="rect">
            <a:avLst/>
          </a:prstGeom>
        </p:spPr>
      </p:pic>
      <p:sp>
        <p:nvSpPr>
          <p:cNvPr id="4" name="Google Shape;393;p45"/>
          <p:cNvSpPr txBox="1">
            <a:spLocks noGrp="1"/>
          </p:cNvSpPr>
          <p:nvPr/>
        </p:nvSpPr>
        <p:spPr>
          <a:xfrm>
            <a:off x="228987" y="8326609"/>
            <a:ext cx="3780742" cy="26860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95250" lvl="0" indent="0" algn="l" rtl="0">
              <a:lnSpc>
                <a:spcPct val="110000"/>
              </a:lnSpc>
              <a:spcBef>
                <a:spcPts val="0"/>
              </a:spcBef>
              <a:spcAft>
                <a:spcPts val="0"/>
              </a:spcAft>
              <a:buSzPts val="1400"/>
              <a:buNone/>
            </a:pPr>
            <a:r>
              <a:rPr lang="en-US" sz="1200" dirty="0">
                <a:latin typeface="Calibri" panose="020F0502020204030204" pitchFamily="34" charset="0"/>
                <a:cs typeface="Calibri" panose="020F0502020204030204" pitchFamily="34" charset="0"/>
                <a:sym typeface="Arial" panose="020B0604020202020204"/>
              </a:rPr>
              <a:t>&lt;CUSTOMER_LINE_2&gt;</a:t>
            </a:r>
            <a:endParaRPr lang="en-US" sz="1200" i="0"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5" name="Google Shape;393;p45"/>
          <p:cNvSpPr txBox="1">
            <a:spLocks noGrp="1"/>
          </p:cNvSpPr>
          <p:nvPr/>
        </p:nvSpPr>
        <p:spPr>
          <a:xfrm>
            <a:off x="228986" y="8551309"/>
            <a:ext cx="3820500" cy="279862"/>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95250" lvl="0" indent="0" algn="l" rtl="0">
              <a:lnSpc>
                <a:spcPct val="110000"/>
              </a:lnSpc>
              <a:spcBef>
                <a:spcPts val="0"/>
              </a:spcBef>
              <a:spcAft>
                <a:spcPts val="0"/>
              </a:spcAft>
              <a:buSzPts val="1400"/>
              <a:buNone/>
            </a:pPr>
            <a:r>
              <a:rPr lang="en-US" sz="1200" dirty="0">
                <a:latin typeface="Calibri" panose="020F0502020204030204" pitchFamily="34" charset="0"/>
                <a:cs typeface="Calibri" panose="020F0502020204030204" pitchFamily="34" charset="0"/>
                <a:sym typeface="Arial" panose="020B0604020202020204"/>
              </a:rPr>
              <a:t>&lt;CUSTOMER_LINE_3&gt;</a:t>
            </a:r>
            <a:endParaRPr lang="en-US" sz="1200" i="0"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6" name="Google Shape;393;p45"/>
          <p:cNvSpPr txBox="1">
            <a:spLocks noGrp="1"/>
          </p:cNvSpPr>
          <p:nvPr/>
        </p:nvSpPr>
        <p:spPr>
          <a:xfrm>
            <a:off x="228986" y="9010505"/>
            <a:ext cx="3820500" cy="310686"/>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95250" lvl="0" indent="0" algn="l" rtl="0">
              <a:lnSpc>
                <a:spcPct val="110000"/>
              </a:lnSpc>
              <a:spcBef>
                <a:spcPts val="0"/>
              </a:spcBef>
              <a:spcAft>
                <a:spcPts val="0"/>
              </a:spcAft>
              <a:buSzPts val="1400"/>
              <a:buNone/>
            </a:pPr>
            <a:r>
              <a:rPr lang="en-US" sz="1200" dirty="0">
                <a:solidFill>
                  <a:srgbClr val="0563C1"/>
                </a:solidFill>
                <a:latin typeface="Calibri" panose="020F0502020204030204" pitchFamily="34" charset="0"/>
                <a:cs typeface="Calibri" panose="020F0502020204030204" pitchFamily="34" charset="0"/>
                <a:sym typeface="Arial" panose="020B0604020202020204"/>
              </a:rPr>
              <a:t>&lt;CUSTOMER_EMAIL_1&gt;</a:t>
            </a:r>
          </a:p>
        </p:txBody>
      </p:sp>
      <p:sp>
        <p:nvSpPr>
          <p:cNvPr id="9" name="Google Shape;393;p45"/>
          <p:cNvSpPr txBox="1">
            <a:spLocks noGrp="1"/>
          </p:cNvSpPr>
          <p:nvPr/>
        </p:nvSpPr>
        <p:spPr>
          <a:xfrm>
            <a:off x="228986" y="9237750"/>
            <a:ext cx="3820500" cy="283783"/>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95250" lvl="0" indent="0" algn="l" rtl="0">
              <a:lnSpc>
                <a:spcPct val="110000"/>
              </a:lnSpc>
              <a:spcBef>
                <a:spcPts val="0"/>
              </a:spcBef>
              <a:spcAft>
                <a:spcPts val="0"/>
              </a:spcAft>
              <a:buSzPts val="1400"/>
              <a:buNone/>
            </a:pPr>
            <a:r>
              <a:rPr lang="en-US" sz="1200" dirty="0">
                <a:solidFill>
                  <a:srgbClr val="0563C1"/>
                </a:solidFill>
                <a:latin typeface="Calibri" panose="020F0502020204030204" pitchFamily="34" charset="0"/>
                <a:cs typeface="Calibri" panose="020F0502020204030204" pitchFamily="34" charset="0"/>
                <a:sym typeface="Arial" panose="020B0604020202020204"/>
              </a:rPr>
              <a:t>&lt;CUSTOMER_EMAIL_2&gt;</a:t>
            </a:r>
          </a:p>
        </p:txBody>
      </p:sp>
      <p:sp>
        <p:nvSpPr>
          <p:cNvPr id="12" name="Google Shape;393;p45"/>
          <p:cNvSpPr txBox="1">
            <a:spLocks noGrp="1"/>
          </p:cNvSpPr>
          <p:nvPr/>
        </p:nvSpPr>
        <p:spPr>
          <a:xfrm>
            <a:off x="228986" y="9460085"/>
            <a:ext cx="3820500" cy="30304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95250" lvl="0" indent="0" algn="l" rtl="0">
              <a:lnSpc>
                <a:spcPct val="110000"/>
              </a:lnSpc>
              <a:spcBef>
                <a:spcPts val="0"/>
              </a:spcBef>
              <a:spcAft>
                <a:spcPts val="0"/>
              </a:spcAft>
              <a:buSzPts val="1400"/>
              <a:buNone/>
            </a:pPr>
            <a:r>
              <a:rPr lang="en-US" sz="1200" dirty="0">
                <a:solidFill>
                  <a:srgbClr val="0563C1"/>
                </a:solidFill>
                <a:latin typeface="Calibri" panose="020F0502020204030204" pitchFamily="34" charset="0"/>
                <a:cs typeface="Calibri" panose="020F0502020204030204" pitchFamily="34" charset="0"/>
                <a:sym typeface="Arial" panose="020B0604020202020204"/>
              </a:rPr>
              <a:t>&lt;CUSTOMER_EMAIL_3&gt;</a:t>
            </a:r>
            <a:endParaRPr lang="en-US" sz="1200" i="0" dirty="0">
              <a:solidFill>
                <a:srgbClr val="0563C1"/>
              </a:solidFill>
              <a:latin typeface="Calibri" panose="020F0502020204030204" pitchFamily="34" charset="0"/>
              <a:cs typeface="Calibri" panose="020F0502020204030204" pitchFamily="34" charset="0"/>
              <a:sym typeface="Arial" panose="020B0604020202020204"/>
            </a:endParaRPr>
          </a:p>
        </p:txBody>
      </p:sp>
      <p:sp>
        <p:nvSpPr>
          <p:cNvPr id="2" name="Google Shape;393;p45"/>
          <p:cNvSpPr txBox="1">
            <a:spLocks noGrp="1"/>
          </p:cNvSpPr>
          <p:nvPr/>
        </p:nvSpPr>
        <p:spPr>
          <a:xfrm>
            <a:off x="228986" y="8789062"/>
            <a:ext cx="3820500" cy="279862"/>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95250" lvl="0" indent="0" algn="l" rtl="0">
              <a:lnSpc>
                <a:spcPct val="110000"/>
              </a:lnSpc>
              <a:spcBef>
                <a:spcPts val="0"/>
              </a:spcBef>
              <a:spcAft>
                <a:spcPts val="0"/>
              </a:spcAft>
              <a:buSzPts val="1400"/>
              <a:buNone/>
            </a:pPr>
            <a:r>
              <a:rPr lang="en-US" sz="1200" dirty="0">
                <a:latin typeface="Calibri" panose="020F0502020204030204" pitchFamily="34" charset="0"/>
                <a:cs typeface="Calibri" panose="020F0502020204030204" pitchFamily="34" charset="0"/>
                <a:sym typeface="Arial" panose="020B0604020202020204"/>
              </a:rPr>
              <a:t>&lt;CUSTOMER_LINE_4&gt;</a:t>
            </a:r>
            <a:endParaRPr lang="en-US" sz="1200" i="0"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393" name="Google Shape;393;p45"/>
          <p:cNvSpPr txBox="1">
            <a:spLocks noGrp="1"/>
          </p:cNvSpPr>
          <p:nvPr>
            <p:ph type="body" idx="4294967295"/>
          </p:nvPr>
        </p:nvSpPr>
        <p:spPr>
          <a:xfrm>
            <a:off x="228986" y="8090707"/>
            <a:ext cx="3780743" cy="268605"/>
          </a:xfrm>
          <a:prstGeom prst="rect">
            <a:avLst/>
          </a:prstGeom>
          <a:noFill/>
          <a:ln>
            <a:noFill/>
          </a:ln>
        </p:spPr>
        <p:txBody>
          <a:bodyPr spcFirstLastPara="1" wrap="square" lIns="91425" tIns="45700" rIns="91425" bIns="45700" anchor="ctr" anchorCtr="0">
            <a:noAutofit/>
          </a:bodyPr>
          <a:lstStyle/>
          <a:p>
            <a:pPr marL="95250" lvl="0" indent="0" algn="l" rtl="0">
              <a:lnSpc>
                <a:spcPct val="110000"/>
              </a:lnSpc>
              <a:spcBef>
                <a:spcPts val="0"/>
              </a:spcBef>
              <a:spcAft>
                <a:spcPts val="0"/>
              </a:spcAft>
              <a:buSzPts val="1400"/>
              <a:buNone/>
            </a:pPr>
            <a:r>
              <a:rPr lang="en-US" sz="1200" b="1" dirty="0">
                <a:solidFill>
                  <a:schemeClr val="lt1"/>
                </a:solidFill>
                <a:latin typeface="Calibri" panose="020F0502020204030204" pitchFamily="34" charset="0"/>
                <a:cs typeface="Calibri" panose="020F0502020204030204" pitchFamily="34" charset="0"/>
                <a:sym typeface="Arial" panose="020B0604020202020204"/>
              </a:rPr>
              <a:t>&lt;CUSTOMER_LINE_1&gt;</a:t>
            </a:r>
          </a:p>
        </p:txBody>
      </p:sp>
      <p:pic>
        <p:nvPicPr>
          <p:cNvPr id="7" name="Picture 6">
            <a:extLst>
              <a:ext uri="{FF2B5EF4-FFF2-40B4-BE49-F238E27FC236}">
                <a16:creationId xmlns:a16="http://schemas.microsoft.com/office/drawing/2014/main" id="{AE354D4B-FFD4-2515-6672-B362DFE8B45A}"/>
              </a:ext>
            </a:extLst>
          </p:cNvPr>
          <p:cNvPicPr>
            <a:picLocks noChangeAspect="1"/>
          </p:cNvPicPr>
          <p:nvPr/>
        </p:nvPicPr>
        <p:blipFill>
          <a:blip r:embed="rId4"/>
          <a:stretch>
            <a:fillRect/>
          </a:stretch>
        </p:blipFill>
        <p:spPr>
          <a:xfrm>
            <a:off x="189229" y="142875"/>
            <a:ext cx="6479540" cy="3424039"/>
          </a:xfrm>
          <a:prstGeom prst="rect">
            <a:avLst/>
          </a:prstGeom>
        </p:spPr>
      </p:pic>
      <p:sp>
        <p:nvSpPr>
          <p:cNvPr id="392" name="Google Shape;392;p45"/>
          <p:cNvSpPr txBox="1">
            <a:spLocks noGrp="1"/>
          </p:cNvSpPr>
          <p:nvPr>
            <p:ph type="body" idx="4294967295"/>
          </p:nvPr>
        </p:nvSpPr>
        <p:spPr>
          <a:xfrm>
            <a:off x="750092" y="2386131"/>
            <a:ext cx="5357813" cy="1023938"/>
          </a:xfrm>
          <a:prstGeom prst="rect">
            <a:avLst/>
          </a:prstGeom>
          <a:noFill/>
          <a:ln>
            <a:noFill/>
          </a:ln>
        </p:spPr>
        <p:txBody>
          <a:bodyPr spcFirstLastPara="1" wrap="square" lIns="91425" tIns="45700" rIns="91425" bIns="45700" anchor="t" anchorCtr="0">
            <a:normAutofit/>
          </a:bodyPr>
          <a:lstStyle/>
          <a:p>
            <a:pPr marL="95250" marR="0" lvl="0" indent="0" algn="ctr" rtl="0">
              <a:lnSpc>
                <a:spcPct val="90000"/>
              </a:lnSpc>
              <a:spcBef>
                <a:spcPts val="0"/>
              </a:spcBef>
              <a:spcAft>
                <a:spcPts val="0"/>
              </a:spcAft>
              <a:buClr>
                <a:schemeClr val="lt1"/>
              </a:buClr>
              <a:buSzPts val="2400"/>
              <a:buFont typeface="Arial" panose="020B0604020202020204"/>
              <a:buNone/>
            </a:pPr>
            <a:r>
              <a:rPr lang="en-US" sz="2400" b="1" dirty="0">
                <a:solidFill>
                  <a:schemeClr val="bg1"/>
                </a:solidFill>
                <a:latin typeface="Calibri" panose="020F0502020204030204" pitchFamily="34" charset="0"/>
                <a:cs typeface="Calibri" panose="020F0502020204030204" pitchFamily="34" charset="0"/>
              </a:rPr>
              <a:t>&lt;TITLE&gt;</a:t>
            </a:r>
          </a:p>
        </p:txBody>
      </p:sp>
      <p:pic>
        <p:nvPicPr>
          <p:cNvPr id="13" name="Picture 12">
            <a:extLst>
              <a:ext uri="{FF2B5EF4-FFF2-40B4-BE49-F238E27FC236}">
                <a16:creationId xmlns:a16="http://schemas.microsoft.com/office/drawing/2014/main" id="{433E7B83-68E8-114D-36CD-F3DA4D6ACFC9}"/>
              </a:ext>
            </a:extLst>
          </p:cNvPr>
          <p:cNvPicPr>
            <a:picLocks noChangeAspect="1"/>
          </p:cNvPicPr>
          <p:nvPr/>
        </p:nvPicPr>
        <p:blipFill>
          <a:blip r:embed="rId5"/>
          <a:stretch>
            <a:fillRect/>
          </a:stretch>
        </p:blipFill>
        <p:spPr>
          <a:xfrm>
            <a:off x="189228" y="3593266"/>
            <a:ext cx="6479540" cy="3987924"/>
          </a:xfrm>
          <a:prstGeom prst="rect">
            <a:avLst/>
          </a:prstGeom>
        </p:spPr>
      </p:pic>
      <p:pic>
        <p:nvPicPr>
          <p:cNvPr id="14" name="Picture 13" descr="companyImagePlaceholder">
            <a:extLst>
              <a:ext uri="{FF2B5EF4-FFF2-40B4-BE49-F238E27FC236}">
                <a16:creationId xmlns:a16="http://schemas.microsoft.com/office/drawing/2014/main" id="{779531C7-9399-5999-DE1A-1D323B18A48F}"/>
              </a:ext>
            </a:extLst>
          </p:cNvPr>
          <p:cNvPicPr>
            <a:picLocks noChangeAspect="1"/>
          </p:cNvPicPr>
          <p:nvPr/>
        </p:nvPicPr>
        <p:blipFill>
          <a:blip r:embed="rId6"/>
          <a:stretch>
            <a:fillRect/>
          </a:stretch>
        </p:blipFill>
        <p:spPr>
          <a:xfrm>
            <a:off x="4267200" y="7994426"/>
            <a:ext cx="2144100" cy="13847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824560" cy="3691255"/>
          </a:xfrm>
          <a:prstGeom prst="rect">
            <a:avLst/>
          </a:prstGeom>
          <a:noFill/>
          <a:ln>
            <a:noFill/>
          </a:ln>
        </p:spPr>
        <p:txBody>
          <a:bodyPr spcFirstLastPara="1" wrap="square" lIns="91425" tIns="45700" rIns="91425" bIns="45700" anchor="t" anchorCtr="0">
            <a:spAutoFit/>
          </a:bodyPr>
          <a:lstStyle/>
          <a:p>
            <a:pPr rtl="0">
              <a:lnSpc>
                <a:spcPct val="150000"/>
              </a:lnSpc>
              <a:spcBef>
                <a:spcPts val="0"/>
              </a:spcBef>
              <a:spcAft>
                <a:spcPts val="0"/>
              </a:spcAft>
            </a:pPr>
            <a:r>
              <a:rPr lang="en-US" sz="1200" b="1" i="0" u="none" strike="noStrike" dirty="0">
                <a:solidFill>
                  <a:srgbClr val="000000"/>
                </a:solidFill>
                <a:effectLst/>
                <a:latin typeface="Calibri" panose="020F0502020204030204" pitchFamily="34" charset="0"/>
                <a:cs typeface="Calibri" panose="020F0502020204030204" pitchFamily="34" charset="0"/>
              </a:rPr>
              <a:t>Scoping and design: </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A series of meetings with your team and key stakeholders, during which specific desired outcomes for the program will be determined, as well as define the specific content that will be introduced in the program. During this phase we will harvest relevant use cases and scenarios that will be introduced in the program’s Academy component as “your world” examples to apply to the theoretical tools. In case you elect to include the practicum element of the program we will also define with you the practicum’s projects constraints (program’s intensity, executive sponsorship involvement etc.). </a:t>
            </a:r>
          </a:p>
          <a:p>
            <a:pPr rtl="0">
              <a:lnSpc>
                <a:spcPct val="150000"/>
              </a:lnSpc>
              <a:spcBef>
                <a:spcPts val="0"/>
              </a:spcBef>
              <a:spcAft>
                <a:spcPts val="0"/>
              </a:spcAft>
            </a:pPr>
            <a:endParaRPr lang="en-US" sz="1200" dirty="0">
              <a:latin typeface="Calibri" panose="020F0502020204030204" pitchFamily="34" charset="0"/>
              <a:cs typeface="Calibri" panose="020F0502020204030204" pitchFamily="34" charset="0"/>
            </a:endParaRP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824560" cy="2305685"/>
          </a:xfrm>
          <a:prstGeom prst="rect">
            <a:avLst/>
          </a:prstGeom>
          <a:noFill/>
          <a:ln>
            <a:noFill/>
          </a:ln>
        </p:spPr>
        <p:txBody>
          <a:bodyPr spcFirstLastPara="1" wrap="square" lIns="91425" tIns="45700" rIns="91425" bIns="45700" anchor="t" anchorCtr="0">
            <a:spAutoFit/>
          </a:bodyPr>
          <a:lstStyle/>
          <a:p>
            <a:pPr rtl="0">
              <a:lnSpc>
                <a:spcPct val="150000"/>
              </a:lnSpc>
              <a:spcBef>
                <a:spcPts val="0"/>
              </a:spcBef>
              <a:spcAft>
                <a:spcPts val="0"/>
              </a:spcAft>
            </a:pPr>
            <a:r>
              <a:rPr lang="en-US" sz="1200" b="1" i="0" u="none" strike="noStrike" dirty="0">
                <a:solidFill>
                  <a:srgbClr val="000000"/>
                </a:solidFill>
                <a:effectLst/>
                <a:latin typeface="Calibri" panose="020F0502020204030204" pitchFamily="34" charset="0"/>
                <a:cs typeface="Calibri" panose="020F0502020204030204" pitchFamily="34" charset="0"/>
              </a:rPr>
              <a:t>Scoping and design: </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A series of meetings with your team and key stakeholders, during which specific desired outcomes for the program will be determined, as well as define the specific content that will be introduced in the program. During this phase we will harvest relevant use cases and scenarios that will be introduced in the program  as “your world” examples to apply to the theoretical tools</a:t>
            </a:r>
            <a:r>
              <a:rPr lang="en-US" sz="1200" i="0" u="none" strike="noStrike">
                <a:solidFill>
                  <a:srgbClr val="000000"/>
                </a:solidFill>
                <a:effectLst/>
                <a:latin typeface="Calibri" panose="020F0502020204030204" pitchFamily="34" charset="0"/>
                <a:cs typeface="Calibri" panose="020F0502020204030204" pitchFamily="34" charset="0"/>
              </a:rPr>
              <a:t>. </a:t>
            </a: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dirty="0">
                <a:solidFill>
                  <a:srgbClr val="111E25"/>
                </a:solidFill>
                <a:latin typeface="Calibri" panose="020F0502020204030204"/>
                <a:ea typeface="Calibri" panose="020F0502020204030204"/>
                <a:cs typeface="Calibri" panose="020F0502020204030204"/>
                <a:sym typeface="Calibri" panose="020F0502020204030204"/>
              </a:rPr>
              <a:t>VAYOMAR GLOBAL</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Arial" panose="020B0604020202020204"/>
                <a:ea typeface="Arial" panose="020B0604020202020204"/>
                <a:cs typeface="Arial" panose="020B0604020202020204"/>
                <a:sym typeface="Arial" panose="020B0604020202020204"/>
              </a:rPr>
              <a:t>DESIRED OUTCOMES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lt1"/>
                </a:solidFill>
                <a:latin typeface="Arial" panose="020B0604020202020204"/>
                <a:ea typeface="Arial" panose="020B0604020202020204"/>
                <a:cs typeface="Arial" panose="020B0604020202020204"/>
                <a:sym typeface="Arial" panose="020B0604020202020204"/>
              </a:rPr>
              <a:t>PROGRAM SESSION STRUCTURE</a:t>
            </a:r>
            <a:endParaRPr sz="12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51" name="Google Shape;451;p50"/>
          <p:cNvSpPr txBox="1"/>
          <p:nvPr/>
        </p:nvSpPr>
        <p:spPr>
          <a:xfrm>
            <a:off x="1893111" y="739330"/>
            <a:ext cx="4710508" cy="3013710"/>
          </a:xfrm>
          <a:prstGeom prst="rect">
            <a:avLst/>
          </a:prstGeom>
          <a:noFill/>
          <a:ln>
            <a:noFill/>
          </a:ln>
        </p:spPr>
        <p:txBody>
          <a:bodyPr spcFirstLastPara="1" wrap="square" lIns="91425" tIns="45700" rIns="91425" bIns="45700" anchor="t" anchorCtr="0">
            <a:spAutoFit/>
          </a:bodyPr>
          <a:lstStyle/>
          <a:p>
            <a:pPr rtl="0">
              <a:lnSpc>
                <a:spcPct val="150000"/>
              </a:lnSpc>
              <a:spcBef>
                <a:spcPts val="0"/>
              </a:spcBef>
              <a:spcAft>
                <a:spcPts val="0"/>
              </a:spcAft>
            </a:pPr>
            <a:r>
              <a:rPr lang="en-US" sz="1200" b="1" i="0" u="none" strike="noStrike" dirty="0">
                <a:solidFill>
                  <a:srgbClr val="000000"/>
                </a:solidFill>
                <a:effectLst/>
                <a:latin typeface="Arial" panose="020B0604020202020204" pitchFamily="34" charset="0"/>
              </a:rPr>
              <a:t>Steering Committee:</a:t>
            </a:r>
            <a:endParaRPr lang="en-US" sz="1200" b="1" dirty="0">
              <a:effectLst/>
            </a:endParaRPr>
          </a:p>
          <a:p>
            <a:pPr rtl="0">
              <a:lnSpc>
                <a:spcPct val="150000"/>
              </a:lnSpc>
              <a:spcBef>
                <a:spcPts val="0"/>
              </a:spcBef>
              <a:spcAft>
                <a:spcPts val="0"/>
              </a:spcAft>
            </a:pPr>
            <a:r>
              <a:rPr lang="en-US" sz="1200" i="0" u="none" strike="noStrike" dirty="0">
                <a:solidFill>
                  <a:srgbClr val="000000"/>
                </a:solidFill>
                <a:effectLst/>
                <a:latin typeface="Arial" panose="020B0604020202020204" pitchFamily="34" charset="0"/>
              </a:rPr>
              <a:t>To ensure the program achieves its intended outcomes, the committee will oversee continuous monitoring of the program's progress throughout its duration. The committee will be able to suggest real-time adjustments when necessary, guided by insights gained from sessions and feedback provided by participants and </a:t>
            </a:r>
            <a:r>
              <a:rPr lang="en-US" sz="1200" i="0" u="none" strike="noStrike" dirty="0" err="1">
                <a:solidFill>
                  <a:srgbClr val="000000"/>
                </a:solidFill>
                <a:effectLst/>
                <a:latin typeface="Arial" panose="020B0604020202020204" pitchFamily="34" charset="0"/>
              </a:rPr>
              <a:t>Vayomar’s</a:t>
            </a:r>
            <a:r>
              <a:rPr lang="en-US" sz="1200" i="0" u="none" strike="noStrike" dirty="0">
                <a:solidFill>
                  <a:srgbClr val="000000"/>
                </a:solidFill>
                <a:effectLst/>
                <a:latin typeface="Arial" panose="020B0604020202020204" pitchFamily="34" charset="0"/>
              </a:rPr>
              <a:t> trainers. Committee members, selected by you, may include members of your team, representatives from the participant pool, or their respective managers.</a:t>
            </a:r>
            <a:endParaRPr lang="en-US" sz="1200" dirty="0">
              <a:effectLst/>
            </a:endParaRPr>
          </a:p>
          <a:p>
            <a:br>
              <a:rPr lang="en-US" sz="1600" dirty="0"/>
            </a:br>
            <a:endParaRPr lang="en-US"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4893607"/>
          </a:xfrm>
          <a:prstGeom prst="rect">
            <a:avLst/>
          </a:prstGeom>
          <a:noFill/>
          <a:ln>
            <a:noFill/>
          </a:ln>
        </p:spPr>
        <p:txBody>
          <a:bodyPr spcFirstLastPara="1" wrap="square" lIns="91425" tIns="45700" rIns="91425" bIns="45700" anchor="t" anchorCtr="0">
            <a:spAutoFit/>
          </a:bodyPr>
          <a:lstStyle/>
          <a:p>
            <a:pPr lvl="0">
              <a:buSzPts val="1000"/>
              <a:tabLst>
                <a:tab pos="457200" algn="l"/>
              </a:tabLst>
            </a:pPr>
            <a:r>
              <a:rPr lang="en-US" sz="1200" b="1" dirty="0">
                <a:latin typeface="Calibri" panose="020F0502020204030204" pitchFamily="34" charset="0"/>
                <a:cs typeface="Calibri" panose="020F0502020204030204" pitchFamily="34" charset="0"/>
              </a:rPr>
              <a:t>Scoping &amp; Design Sessions</a:t>
            </a:r>
            <a:endParaRPr lang="he-IL" sz="1200" b="1" dirty="0">
              <a:latin typeface="Calibri" panose="020F0502020204030204" pitchFamily="34" charset="0"/>
              <a:cs typeface="Calibri" panose="020F0502020204030204" pitchFamily="34" charset="0"/>
            </a:endParaRPr>
          </a:p>
          <a:p>
            <a:pPr lvl="0">
              <a:buSzPts val="1000"/>
              <a:tabLst>
                <a:tab pos="457200" algn="l"/>
              </a:tabLst>
            </a:pPr>
            <a:endParaRPr lang="he-IL" sz="1200" b="1" dirty="0">
              <a:latin typeface="Calibri" panose="020F0502020204030204" pitchFamily="34" charset="0"/>
              <a:cs typeface="Calibri" panose="020F0502020204030204" pitchFamily="34" charset="0"/>
            </a:endParaRPr>
          </a:p>
          <a:p>
            <a:pPr lvl="0">
              <a:lnSpc>
                <a:spcPct val="150000"/>
              </a:lnSpc>
              <a:buSzPts val="1000"/>
              <a:tabLst>
                <a:tab pos="457200" algn="l"/>
              </a:tabLst>
            </a:pPr>
            <a:r>
              <a:rPr lang="en-US" sz="1200" dirty="0">
                <a:latin typeface="Calibri" panose="020F0502020204030204" pitchFamily="34" charset="0"/>
                <a:cs typeface="Calibri" panose="020F0502020204030204" pitchFamily="34" charset="0"/>
              </a:rPr>
              <a:t>During these series of calls/meetings, we will work with you to define clear and measurable desired outcomes that this engagement is intended to service. Some of these outcomes may be strategic in nature, looking at the broader business and operational objectives currently driving the company and others will relate more tactically to the project’s short terms KPIs. We will further work with you to explore possible or expected obstacles that we will need to wisely mitigate in order to ensure that the above-mentioned desired outcomes and KPIs are successfully driven by this engagement.</a:t>
            </a:r>
            <a:endParaRPr lang="he-IL" sz="1200" dirty="0">
              <a:latin typeface="Calibri" panose="020F0502020204030204" pitchFamily="34" charset="0"/>
              <a:cs typeface="Calibri" panose="020F0502020204030204" pitchFamily="34" charset="0"/>
            </a:endParaRPr>
          </a:p>
          <a:p>
            <a:pPr lvl="0">
              <a:lnSpc>
                <a:spcPct val="150000"/>
              </a:lnSpc>
              <a:buSzPts val="1000"/>
              <a:tabLst>
                <a:tab pos="457200" algn="l"/>
              </a:tabLst>
            </a:pPr>
            <a:endParaRPr lang="he-IL" sz="1200" dirty="0">
              <a:latin typeface="Calibri" panose="020F0502020204030204" pitchFamily="34" charset="0"/>
              <a:cs typeface="Calibri" panose="020F0502020204030204" pitchFamily="34" charset="0"/>
            </a:endParaRPr>
          </a:p>
          <a:p>
            <a:pPr lvl="0">
              <a:lnSpc>
                <a:spcPct val="150000"/>
              </a:lnSpc>
              <a:buSzPts val="1000"/>
              <a:tabLst>
                <a:tab pos="457200" algn="l"/>
              </a:tabLst>
            </a:pPr>
            <a:r>
              <a:rPr lang="en-US" sz="1200" dirty="0">
                <a:latin typeface="Calibri" panose="020F0502020204030204" pitchFamily="34" charset="0"/>
                <a:cs typeface="Calibri" panose="020F0502020204030204" pitchFamily="34" charset="0"/>
              </a:rPr>
              <a:t>In addition, we will work with you to gain knowledge about this program’s participants as well as their current mental and emotional states of mind alongside the more objective circumstances of their operational environments. This is meant to help us use language and examples in our sessions with them, that are less generic and more relatable to them.</a:t>
            </a: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273613" cy="5447605"/>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1-on-1 Interviews</a:t>
            </a:r>
            <a:endParaRPr lang="he-IL" sz="1200" b="1" dirty="0">
              <a:latin typeface="Calibri" panose="020F0502020204030204" pitchFamily="34" charset="0"/>
              <a:ea typeface="Times New Roman" panose="02020603050405020304" pitchFamily="18" charset="0"/>
              <a:cs typeface="Calibri" panose="020F0502020204030204" pitchFamily="34" charset="0"/>
            </a:endParaRPr>
          </a:p>
          <a:p>
            <a:endParaRPr lang="he-IL"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These interviews can be an extension to the Scoping &amp; Design process and are often used in preparation for executive level offsites or more lengthy training programs. In such cases, we like to meet with several individuals that are expected to be participants in our program and ask them the following questions:</a:t>
            </a:r>
            <a:endParaRPr lang="he-IL"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would you consider to be a successful outcome from this program?</a:t>
            </a:r>
            <a:endParaRPr lang="he-IL"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are some potential forces that may work against our ability to secure this successful outcome?</a:t>
            </a:r>
            <a:endParaRPr lang="he-IL"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“theme” would you select for this program,</a:t>
            </a:r>
            <a:b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that you feel best encapsulates its essence?</a:t>
            </a:r>
            <a:endParaRPr lang="he-IL"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he-IL"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 advice do you have for “me” </a:t>
            </a:r>
            <a:b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 =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Trainer/Facilitator)?</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2400617"/>
          </a:xfrm>
          <a:prstGeom prst="rect">
            <a:avLst/>
          </a:prstGeom>
          <a:noFill/>
          <a:ln>
            <a:noFill/>
          </a:ln>
        </p:spPr>
        <p:txBody>
          <a:bodyPr spcFirstLastPara="1" wrap="square" lIns="91425" tIns="45700" rIns="91425" bIns="45700" anchor="t" anchorCtr="0">
            <a:spAutoFit/>
          </a:bodyPr>
          <a:lstStyle/>
          <a:p>
            <a:r>
              <a:rPr lang="en-US" sz="1200" b="1" dirty="0">
                <a:latin typeface="Calibri" panose="020F0502020204030204" pitchFamily="34" charset="0"/>
                <a:cs typeface="Calibri" panose="020F0502020204030204" pitchFamily="34" charset="0"/>
              </a:rPr>
              <a:t>1-on-1 Coaching Sessions</a:t>
            </a:r>
          </a:p>
          <a:p>
            <a:pPr lvl="0">
              <a:buSzPts val="1000"/>
              <a:tabLst>
                <a:tab pos="457200" algn="l"/>
              </a:tabLst>
            </a:pPr>
            <a:endParaRPr lang="he-IL" sz="1200" b="1" dirty="0">
              <a:latin typeface="Calibri" panose="020F0502020204030204" pitchFamily="34" charset="0"/>
              <a:cs typeface="Calibri" panose="020F0502020204030204" pitchFamily="34" charset="0"/>
            </a:endParaRPr>
          </a:p>
          <a:p>
            <a:pPr lvl="0">
              <a:lnSpc>
                <a:spcPct val="150000"/>
              </a:lnSpc>
              <a:buSzPts val="1000"/>
              <a:tabLst>
                <a:tab pos="457200" algn="l"/>
              </a:tabLst>
            </a:pPr>
            <a:r>
              <a:rPr lang="en-US" sz="1200" dirty="0">
                <a:latin typeface="Calibri" panose="020F0502020204030204" pitchFamily="34" charset="0"/>
                <a:cs typeface="Calibri" panose="020F0502020204030204" pitchFamily="34" charset="0"/>
              </a:rPr>
              <a:t>During these sessions, we place a high focus on personalization to the individual we are coaching. Based on the initial Scoping &amp; Design of this engagement, we begin by aligning expectations with the </a:t>
            </a:r>
            <a:r>
              <a:rPr lang="en-US" sz="1200" dirty="0" err="1">
                <a:latin typeface="Calibri" panose="020F0502020204030204" pitchFamily="34" charset="0"/>
                <a:cs typeface="Calibri" panose="020F0502020204030204" pitchFamily="34" charset="0"/>
              </a:rPr>
              <a:t>coachee</a:t>
            </a:r>
            <a:r>
              <a:rPr lang="en-US" sz="1200" dirty="0">
                <a:latin typeface="Calibri" panose="020F0502020204030204" pitchFamily="34" charset="0"/>
                <a:cs typeface="Calibri" panose="020F0502020204030204" pitchFamily="34" charset="0"/>
              </a:rPr>
              <a:t> around the process and methodological components that we will be bringing into the coaching process. Sometimes, these components will have been defined ahead of time (during the Scoping &amp; Design phase) and in other times, they are decided upon with the </a:t>
            </a:r>
            <a:r>
              <a:rPr lang="en-US" sz="1200" dirty="0" err="1">
                <a:latin typeface="Calibri" panose="020F0502020204030204" pitchFamily="34" charset="0"/>
                <a:cs typeface="Calibri" panose="020F0502020204030204" pitchFamily="34" charset="0"/>
              </a:rPr>
              <a:t>coachee</a:t>
            </a:r>
            <a:r>
              <a:rPr lang="en-US" sz="1200" dirty="0">
                <a:latin typeface="Calibri" panose="020F0502020204030204" pitchFamily="34" charset="0"/>
                <a:cs typeface="Calibri" panose="020F0502020204030204" pitchFamily="34" charset="0"/>
              </a:rPr>
              <a:t>.</a:t>
            </a: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7663596"/>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Role-playing Kits</a:t>
            </a:r>
            <a:endParaRPr lang="en-US" sz="1200" b="1" dirty="0">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True upskilling often required practice. That’s why, in addition to our highly interactive workshops and training sessions (which often include break-out sessions in which participants can grapple with practical exercises), we offer a more robust role-playing component that is based on more advanced case-studies that are created ahead of the workshops.</a:t>
            </a: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Working with selected individuals of your choice, we collect information about key stakeholders (internal and/or external) which whom the program participants must learn to interact more effectively with. We also collect information about the internal processes within which these interactions take place (i.e. – customer facing sale cycles, internal project life-cycles,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ect</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When we are done creating these kits, they are shared with the program participants and they are expected to have read through them thoroughly ahead of their next role-playing session with us.</a:t>
            </a: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During the role-playing sessions, participants can either participate in the role-playing as themselves or as the persona around which a specific kit was built around. As they roleplay, other participants are asked to apply “active listening” by answering specific questions in a form that is given to them. When the role-playing part is complete (15-30 minutes on average), a discussion is conducted, in which the role play is reflected upon and feedback is given to the individuals who were in it. This feedback is given by the fellow participants as well as by our trainer/facilitator.</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273613" cy="3877944"/>
          </a:xfrm>
          <a:prstGeom prst="rect">
            <a:avLst/>
          </a:prstGeom>
          <a:noFill/>
          <a:ln>
            <a:noFill/>
          </a:ln>
        </p:spPr>
        <p:txBody>
          <a:bodyPr spcFirstLastPara="1" wrap="square" lIns="91425" tIns="45700" rIns="91425" bIns="45700" anchor="t" anchorCtr="0">
            <a:spAutoFit/>
          </a:bodyPr>
          <a:lstStyle/>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the end of each feedback round, the person playing themselves in the role-play received a scorecard which contains the feedback from their fellow participants as well as from our trainer/facilitator. In cases where programs are long enough to allow a single participant to participate in several role-playing rounds, meaningful insights can be derived from their accumulated feedback forms. </a:t>
            </a:r>
          </a:p>
          <a:p>
            <a:pPr>
              <a:lnSpc>
                <a:spcPct val="150000"/>
              </a:lnSpc>
            </a:pPr>
            <a:endParaRPr lang="en-US" sz="1200" dirty="0">
              <a:latin typeface="Calibri" panose="020F0502020204030204" pitchFamily="34" charset="0"/>
              <a:ea typeface="Times New Roman" panose="02020603050405020304" pitchFamily="18"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These insights pertain to their learning graph, strengths and ongoing weaknesses and can prove valuable to their ongoing individual development plan (IDP).</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4472C4"/>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US" sz="1200" b="1" dirty="0">
              <a:solidFill>
                <a:srgbClr val="4472C4"/>
              </a:solidFill>
              <a:latin typeface="Calibri" panose="020F0502020204030204" pitchFamily="34" charset="0"/>
              <a:ea typeface="Times New Roman" panose="02020603050405020304" pitchFamily="18" charset="0"/>
              <a:cs typeface="Calibri" panose="020F0502020204030204" pitchFamily="34" charset="0"/>
            </a:endParaRPr>
          </a:p>
          <a:p>
            <a:r>
              <a:rPr lang="en-US" sz="1200" b="1" dirty="0">
                <a:solidFill>
                  <a:srgbClr val="4472C4"/>
                </a:solidFill>
                <a:effectLst/>
                <a:latin typeface="Calibri" panose="020F0502020204030204" pitchFamily="34" charset="0"/>
                <a:ea typeface="Times New Roman" panose="02020603050405020304" pitchFamily="18" charset="0"/>
                <a:cs typeface="Calibri" panose="020F0502020204030204" pitchFamily="34" charset="0"/>
              </a:rPr>
              <a:t>[We will need a couple of images/visuals that show parts of the simulation kit]</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3508612"/>
          </a:xfrm>
          <a:prstGeom prst="rect">
            <a:avLst/>
          </a:prstGeom>
          <a:noFill/>
          <a:ln>
            <a:noFill/>
          </a:ln>
        </p:spPr>
        <p:txBody>
          <a:bodyPr spcFirstLastPara="1" wrap="square" lIns="91425" tIns="45700" rIns="91425" bIns="45700" anchor="t" anchorCtr="0">
            <a:spAutoFit/>
          </a:bodyPr>
          <a:lstStyle/>
          <a:p>
            <a:pPr>
              <a:tabLst>
                <a:tab pos="365125" algn="l"/>
              </a:tabLst>
            </a:pPr>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Kickoff Sessions</a:t>
            </a:r>
            <a:endParaRPr lang="en-US" sz="1200" b="1" dirty="0">
              <a:latin typeface="Calibri" panose="020F0502020204030204" pitchFamily="34" charset="0"/>
              <a:ea typeface="Calibri" panose="020F0502020204030204" pitchFamily="34" charset="0"/>
              <a:cs typeface="Calibri" panose="020F0502020204030204" pitchFamily="34" charset="0"/>
            </a:endParaRPr>
          </a:p>
          <a:p>
            <a:pPr>
              <a:tabLst>
                <a:tab pos="365125" algn="l"/>
              </a:tabLst>
            </a:pPr>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tabLst>
                <a:tab pos="365125"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this session, participants will be introduced to the context of the program as well as its intended desired outcomes and the program sponsor’s overall expectations of them. This session may also include:</a:t>
            </a:r>
          </a:p>
          <a:p>
            <a:pPr marL="228600">
              <a:lnSpc>
                <a:spcPct val="150000"/>
              </a:lnSpc>
              <a:tabLst>
                <a:tab pos="365125" algn="l"/>
              </a:tabLst>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365125" indent="-182880">
              <a:lnSpc>
                <a:spcPct val="150000"/>
              </a:lnSpc>
              <a:buFont typeface="Arial" panose="020B0604020202020204" pitchFamily="34" charset="0"/>
              <a:buChar char="•"/>
              <a:tabLst>
                <a:tab pos="633095" algn="l"/>
              </a:tabLst>
            </a:pPr>
            <a:r>
              <a:rPr lang="en-US" sz="1200" dirty="0">
                <a:latin typeface="Calibri" panose="020F0502020204030204" pitchFamily="34" charset="0"/>
                <a:cs typeface="Calibri" panose="020F0502020204030204" pitchFamily="34" charset="0"/>
              </a:rPr>
              <a:t>Logistical information about the program’s length, schedule and contents </a:t>
            </a:r>
          </a:p>
          <a:p>
            <a:pPr marL="365125" indent="-182880">
              <a:lnSpc>
                <a:spcPct val="150000"/>
              </a:lnSpc>
              <a:buFont typeface="Arial" panose="020B0604020202020204" pitchFamily="34" charset="0"/>
              <a:buChar char="•"/>
              <a:tabLst>
                <a:tab pos="633095"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estimated overall time and effort that each participant </a:t>
            </a:r>
            <a:b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will be required to put in</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182880">
              <a:lnSpc>
                <a:spcPct val="150000"/>
              </a:lnSpc>
              <a:buFont typeface="Arial" panose="020B0604020202020204" pitchFamily="34" charset="0"/>
              <a:buChar char="•"/>
              <a:tabLst>
                <a:tab pos="633095" algn="l"/>
              </a:tabLst>
            </a:pPr>
            <a:r>
              <a:rPr lang="en-US" sz="1200" dirty="0">
                <a:latin typeface="Calibri" panose="020F0502020204030204" pitchFamily="34" charset="0"/>
                <a:cs typeface="Calibri" panose="020F0502020204030204" pitchFamily="34" charset="0"/>
              </a:rPr>
              <a:t>   Q&amp;A</a:t>
            </a:r>
          </a:p>
          <a:p>
            <a:pPr marL="182880">
              <a:lnSpc>
                <a:spcPct val="150000"/>
              </a:lnSpc>
              <a:buFont typeface="Arial" panose="020B0604020202020204" pitchFamily="34" charset="0"/>
              <a:buChar char="•"/>
              <a:tabLst>
                <a:tab pos="633095" algn="l"/>
              </a:tabLst>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Inspirational content from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182880" lvl="0">
              <a:lnSpc>
                <a:spcPct val="150000"/>
              </a:lnSpc>
              <a:buSzPts val="1000"/>
              <a:tabLst>
                <a:tab pos="83820" algn="l"/>
              </a:tabLst>
            </a:pPr>
            <a:r>
              <a:rPr lang="en-US" sz="1200" dirty="0">
                <a:latin typeface="Calibri" panose="020F0502020204030204" pitchFamily="34" charset="0"/>
                <a:cs typeface="Calibri" panose="020F0502020204030204" pitchFamily="34" charset="0"/>
              </a:rPr>
              <a:t>.</a:t>
            </a: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2677616"/>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Steering Committee Calls</a:t>
            </a:r>
            <a:endParaRPr lang="en-US" sz="1200" b="1" dirty="0">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ensure the program achieves its intended outcomes, the committee will oversee continuous monitoring of the program's progress throughout its duration. The committee will be able to suggest real-time adjustments, when necessary, guided by insights gained from sessions and feedback provided by participants and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Vayomar’s</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trainers. Committee members, selected by you, may include members of your team, representatives from the participant pool, or their respective managers.</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p:nvPr/>
        </p:nvSpPr>
        <p:spPr>
          <a:xfrm>
            <a:off x="164465" y="2276475"/>
            <a:ext cx="1619885" cy="7198995"/>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dirty="0">
                <a:solidFill>
                  <a:schemeClr val="lt1"/>
                </a:solidFill>
                <a:latin typeface="Calibri" panose="020F0502020204030204" pitchFamily="34" charset="0"/>
                <a:cs typeface="Calibri" panose="020F0502020204030204" pitchFamily="34" charset="0"/>
                <a:sym typeface="Arial" panose="020B0604020202020204"/>
              </a:rPr>
              <a:t>BACKGROUND</a:t>
            </a:r>
            <a:endParaRPr sz="1200"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pic>
        <p:nvPicPr>
          <p:cNvPr id="401" name="Google Shape;401;p46"/>
          <p:cNvPicPr preferRelativeResize="0"/>
          <p:nvPr/>
        </p:nvPicPr>
        <p:blipFill rotWithShape="1">
          <a:blip r:embed="rId3" cstate="email"/>
          <a:srcRect/>
          <a:stretch>
            <a:fillRect/>
          </a:stretch>
        </p:blipFill>
        <p:spPr>
          <a:xfrm>
            <a:off x="4803105" y="92461"/>
            <a:ext cx="2054895" cy="646869"/>
          </a:xfrm>
          <a:prstGeom prst="rect">
            <a:avLst/>
          </a:prstGeom>
          <a:noFill/>
          <a:ln>
            <a:noFill/>
          </a:ln>
        </p:spPr>
      </p:pic>
      <p:grpSp>
        <p:nvGrpSpPr>
          <p:cNvPr id="402" name="Google Shape;402;p46"/>
          <p:cNvGrpSpPr/>
          <p:nvPr/>
        </p:nvGrpSpPr>
        <p:grpSpPr>
          <a:xfrm>
            <a:off x="452710" y="5163682"/>
            <a:ext cx="1044000" cy="1044000"/>
            <a:chOff x="448811" y="6696439"/>
            <a:chExt cx="1044000" cy="1044000"/>
          </a:xfrm>
        </p:grpSpPr>
        <p:sp>
          <p:nvSpPr>
            <p:cNvPr id="403" name="Google Shape;403;p46"/>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pitchFamily="34" charset="0"/>
                <a:ea typeface="Calibri" panose="020F0502020204030204"/>
                <a:cs typeface="Calibri" panose="020F0502020204030204" pitchFamily="34" charset="0"/>
                <a:sym typeface="Calibri" panose="020F0502020204030204"/>
              </a:endParaRPr>
            </a:p>
          </p:txBody>
        </p:sp>
        <p:pic>
          <p:nvPicPr>
            <p:cNvPr id="404" name="Google Shape;404;p46"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
        <p:nvSpPr>
          <p:cNvPr id="405" name="Google Shape;405;p46"/>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06" name="Google Shape;406;p46"/>
          <p:cNvSpPr txBox="1"/>
          <p:nvPr/>
        </p:nvSpPr>
        <p:spPr>
          <a:xfrm>
            <a:off x="1815465" y="2277110"/>
            <a:ext cx="4860290" cy="7197725"/>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07" name="Google Shape;407;p46"/>
          <p:cNvSpPr/>
          <p:nvPr/>
        </p:nvSpPr>
        <p:spPr>
          <a:xfrm>
            <a:off x="179070" y="307325"/>
            <a:ext cx="6364605" cy="1703705"/>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&lt;INTRO&gt;</a:t>
            </a:r>
          </a:p>
        </p:txBody>
      </p:sp>
      <p:sp>
        <p:nvSpPr>
          <p:cNvPr id="408" name="Google Shape;408;p46"/>
          <p:cNvSpPr txBox="1"/>
          <p:nvPr/>
        </p:nvSpPr>
        <p:spPr>
          <a:xfrm>
            <a:off x="1833245" y="2321560"/>
            <a:ext cx="4710430" cy="7124700"/>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&lt;BACKGROUND&gt;</a:t>
            </a:r>
            <a:endParaRPr lang="en-US" sz="14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4062610"/>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Pod Coaching Sessions</a:t>
            </a:r>
            <a:endParaRPr lang="en-US" sz="1200" b="1" dirty="0">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ensure the program achieves its intended outcomes, and that its participants are able to practically apply the tools and methodologies taught to them in their daily routines, this MBA-like program component will require them to work in smaller groups on a selected case study (longer programs may include multiple case studies). The types of case studies from which each Pod will be able to select can be determined in advance, during the Scoping &amp; Design phase of this engagement.</a:t>
            </a:r>
            <a:endParaRPr lang="en-US" sz="1200"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Each Pod will be expected to convene several times between their training sessions with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in order to develop their selected case study and be ready to share their progress in the next group session with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 assist them, each Pod will receive a 30-minute virtual coaching session with a </a:t>
            </a:r>
            <a:r>
              <a:rPr lang="en-US" sz="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trainer. </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2215951"/>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Program Debrief Sessions</a:t>
            </a:r>
            <a:endParaRPr lang="en-US" sz="1200" b="1" dirty="0">
              <a:latin typeface="Calibri" panose="020F0502020204030204" pitchFamily="34" charset="0"/>
              <a:ea typeface="Calibri" panose="020F0502020204030204" pitchFamily="34" charset="0"/>
              <a:cs typeface="Calibri" panose="020F0502020204030204" pitchFamily="34" charset="0"/>
            </a:endParaRPr>
          </a:p>
          <a:p>
            <a:endPar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Following the completion of this engagement, we will conduct several virtual calls with you, during which we will conduct a structured debriefing process about every phase of this program. The goal of this phase is to harvest meaningful learning and actionable insights that may inform the design of potential extensions of this program or pre-defined next phases as well as potential future programs of a similar nature.</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4062610"/>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Teaser Campaign</a:t>
            </a:r>
            <a:endParaRPr lang="en-US" sz="1200" b="1" dirty="0">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Given the limited amount of time we will have with the participants of this program, we’d like to ensure that no time is waisted in the earlier parts, but helping the participants “hit the ground running”. This can be done by building up their curiosity and excitement about their upcoming sessions with us, using short and catchy teasers that are designed in context of the program’s desired outcomes, structure and selected content. These teasers are normally shared in the weeks leading up to the program, often on a cadence of once or twice a week. They often include a very short (and intriguing) texts, alongside a stimulation and curious visual.</a:t>
            </a: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r>
              <a:rPr lang="en-US" sz="1800" b="1" dirty="0">
                <a:solidFill>
                  <a:srgbClr val="4472C4"/>
                </a:solidFill>
                <a:effectLst/>
                <a:latin typeface="Calibri" panose="020F0502020204030204" pitchFamily="34" charset="0"/>
                <a:ea typeface="Times New Roman" panose="02020603050405020304" pitchFamily="18" charset="0"/>
                <a:cs typeface="Calibri" panose="020F0502020204030204" pitchFamily="34" charset="0"/>
              </a:rPr>
              <a:t>[We will need a couple of images/visuals that show parts of the simulation kit]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8863925"/>
          </a:xfrm>
          <a:prstGeom prst="rect">
            <a:avLst/>
          </a:prstGeom>
          <a:noFill/>
          <a:ln>
            <a:noFill/>
          </a:ln>
        </p:spPr>
        <p:txBody>
          <a:bodyPr spcFirstLastPara="1" wrap="square" lIns="91425" tIns="45700" rIns="91425" bIns="45700" anchor="t" anchorCtr="0">
            <a:spAutoFit/>
          </a:bodyPr>
          <a:lstStyle/>
          <a:p>
            <a:r>
              <a:rPr lang="en-US" sz="12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Vayomar</a:t>
            </a:r>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Online Users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Each participant will be granted three months of access to </a:t>
            </a:r>
            <a:r>
              <a:rPr lang="en-US" sz="1200" u="sng" dirty="0" err="1">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4"/>
              </a:rPr>
              <a:t>Vayomar</a:t>
            </a:r>
            <a:r>
              <a:rPr lang="en-US" sz="12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4"/>
              </a:rPr>
              <a:t> Online</a:t>
            </a:r>
            <a:r>
              <a:rPr lang="en-US" sz="1200" dirty="0">
                <a:solidFill>
                  <a:srgbClr val="212121"/>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our online learning platform, which contains a rich library of short training videos.</a:t>
            </a: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participants will be able to access this platform</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order to refresh or deepen their understanding of the various methodologies that will be included</a:t>
            </a:r>
            <a:r>
              <a:rPr lang="he-IL"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 this program. </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5" cstate="email"/>
            <a:srcRect/>
            <a:stretch>
              <a:fillRect/>
            </a:stretch>
          </p:blipFill>
          <p:spPr>
            <a:xfrm>
              <a:off x="626979" y="6870887"/>
              <a:ext cx="720000" cy="720000"/>
            </a:xfrm>
            <a:prstGeom prst="rect">
              <a:avLst/>
            </a:prstGeom>
            <a:noFill/>
            <a:ln>
              <a:noFill/>
            </a:ln>
          </p:spPr>
        </p:pic>
      </p:grpSp>
      <p:pic>
        <p:nvPicPr>
          <p:cNvPr id="5" name="Picture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6880" y="2086480"/>
            <a:ext cx="3021330" cy="1552575"/>
          </a:xfrm>
          <a:prstGeom prst="rect">
            <a:avLst/>
          </a:prstGeom>
          <a:noFill/>
          <a:ln>
            <a:noFill/>
          </a:ln>
        </p:spPr>
      </p:pic>
      <p:pic>
        <p:nvPicPr>
          <p:cNvPr id="6"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6881" y="3883097"/>
            <a:ext cx="3030604" cy="35927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0023" y="970927"/>
            <a:ext cx="1396995" cy="861903"/>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7 PRINCIPALES OF EFFECTIVE PRO- ISRAEL DIALOG</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7832722"/>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Speaking openly as a pro-Israeli is challenging even in the best of times, and it’s perhaps harder now than ever. On social media and even in professional settings, avoiding the topic can be difficult. In this session, we introduce tools and methodologies that we have developed and refined over the past 20 years, which were also adopted by the Ministry of Foreign Affairs to consuls and ambassadors.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core principle of this approach is to foster genuine discussions based on persuasion techniques rather than descending into arguments or fact battles. By practicing these tools, you’ll gain the skills to remain composed and engage in respectful conversations that don’t damage relationships, even amidst disagreements—</a:t>
            </a:r>
            <a:r>
              <a:rPr kumimoji="0" lang="en-US" sz="1200" b="0" i="0" u="none" strike="noStrike" kern="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sym typeface="Calibri"/>
              </a:rPr>
              <a:t>and help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others see your perspective a little more clearly.. </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Lead With Empathy - You can be right and empathetic… just not in that order.</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Negotiate Terminology Before Ideology - Avoid the pitfalls of “loaded” language.</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Power of Analogies - Make it understandable and relatable by linking it to your audience’s reference points.</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Role Reversal -Shift from speaking to listening. Put your audience in Israel’s shoes and hear them out.</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Palestinian Perspective - Shift from “what Israel’s doing wrong?” to “what would benefit the Palestinian people?”.</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Comparative Justice -Zoom out. Discuss the issues at hand from a global point of view.</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Cross Referencing - Expose contradictions within a series of individual criticisms voiced frequently against Israel.</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726826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1270" y="970927"/>
            <a:ext cx="1475749" cy="861903"/>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BUILDING A WINNING INVESTOR PRESENTATION</a:t>
            </a:r>
          </a:p>
        </p:txBody>
      </p:sp>
      <p:sp>
        <p:nvSpPr>
          <p:cNvPr id="3" name="object 3"/>
          <p:cNvSpPr/>
          <p:nvPr/>
        </p:nvSpPr>
        <p:spPr>
          <a:xfrm>
            <a:off x="1796440" y="772668"/>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677738"/>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Digital Revolution has brought an exponential increase in the rate of global innovation, and with it, a rise in the number of startups seeking investment capital.</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For investors, finding the right opportunity to invest in has become like finding a needle in a haystack Harder, perhaps!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Therefore, the strategic importance of knowing how to effectively introduce your startup to investors has become a “do or die” skill set for entrepreneurs.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Having assisted thousands of startups around the world (directly and via over two dozen incubators and accelerators), we have distilled a perfect structure for investor presentations, that will help you deliver a Stellar session that will get your points across in a memorable way.</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F68B406C-B479-13A1-7764-7195991B13E0}"/>
              </a:ext>
            </a:extLst>
          </p:cNvPr>
          <p:cNvPicPr>
            <a:picLocks noChangeAspect="1"/>
          </p:cNvPicPr>
          <p:nvPr/>
        </p:nvPicPr>
        <p:blipFill>
          <a:blip r:embed="rId3"/>
          <a:stretch>
            <a:fillRect/>
          </a:stretch>
        </p:blipFill>
        <p:spPr>
          <a:xfrm>
            <a:off x="2698508" y="4952999"/>
            <a:ext cx="2952925" cy="3842158"/>
          </a:xfrm>
          <a:prstGeom prst="rect">
            <a:avLst/>
          </a:prstGeom>
        </p:spPr>
      </p:pic>
    </p:spTree>
    <p:extLst>
      <p:ext uri="{BB962C8B-B14F-4D97-AF65-F5344CB8AC3E}">
        <p14:creationId xmlns:p14="http://schemas.microsoft.com/office/powerpoint/2010/main" val="727723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CULTURE AND CORE VALUES</a:t>
            </a:r>
          </a:p>
        </p:txBody>
      </p:sp>
      <p:sp>
        <p:nvSpPr>
          <p:cNvPr id="3" name="object 3"/>
          <p:cNvSpPr/>
          <p:nvPr/>
        </p:nvSpPr>
        <p:spPr>
          <a:xfrm>
            <a:off x="1759605" y="772668"/>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484752" y="772668"/>
            <a:ext cx="5100214" cy="5616730"/>
          </a:xfrm>
          <a:prstGeom prst="rect">
            <a:avLst/>
          </a:prstGeom>
        </p:spPr>
        <p:txBody>
          <a:bodyPr vert="horz" wrap="square" lIns="0" tIns="109855" rIns="0" bIns="0" rtlCol="0">
            <a:spAutoFit/>
          </a:bodyPr>
          <a:lstStyle/>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In order to create a resilient yet fast-paced mindset, we have to ensure that our most important asset: our employees, are full owners of their own and our excellency. Towards this end, HR, Management and Culture will receive ongoing support from </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ea typeface="Calibri"/>
                <a:cs typeface="Arial" panose="020B0604020202020204" pitchFamily="34" charset="0"/>
                <a:sym typeface="Calibri"/>
              </a:rPr>
              <a:t>Vayomar</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in regards to aligning everyone to the desired internal Values.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Company Values are a codex of rules (written and unwritten) that reflects the desired behavioral standards and general rules of engagement within a community of people, working and living together. If it is active nurtured, It can:</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6286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Support the vision</a:t>
            </a:r>
          </a:p>
          <a:p>
            <a:pPr marL="6286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Shape the culture</a:t>
            </a:r>
          </a:p>
          <a:p>
            <a:pPr marL="6286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Reflect the company's essential identity (beyond the functional value the company creates)</a:t>
            </a:r>
          </a:p>
          <a:p>
            <a:pPr marL="6286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Help establish cross organizational alignment</a:t>
            </a:r>
          </a:p>
          <a:p>
            <a:pPr marL="6286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Support decision making processes</a:t>
            </a:r>
          </a:p>
          <a:p>
            <a:pPr marL="6286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Establish a sense of unity and belonging beyond the company's inner team to include its clients, partners, suppliers - or in short, the entire echo-system created by the company.</a:t>
            </a: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7" name="object 6">
            <a:extLst>
              <a:ext uri="{FF2B5EF4-FFF2-40B4-BE49-F238E27FC236}">
                <a16:creationId xmlns:a16="http://schemas.microsoft.com/office/drawing/2014/main" id="{96CAC396-4B5F-904D-5819-DACBD1C67276}"/>
              </a:ext>
            </a:extLst>
          </p:cNvPr>
          <p:cNvPicPr/>
          <p:nvPr/>
        </p:nvPicPr>
        <p:blipFill>
          <a:blip r:embed="rId2" cstate="print"/>
          <a:stretch>
            <a:fillRect/>
          </a:stretch>
        </p:blipFill>
        <p:spPr>
          <a:xfrm>
            <a:off x="667049" y="4607970"/>
            <a:ext cx="563431" cy="704625"/>
          </a:xfrm>
          <a:prstGeom prst="rect">
            <a:avLst/>
          </a:prstGeom>
        </p:spPr>
      </p:pic>
      <p:sp>
        <p:nvSpPr>
          <p:cNvPr id="8" name="object 7">
            <a:extLst>
              <a:ext uri="{FF2B5EF4-FFF2-40B4-BE49-F238E27FC236}">
                <a16:creationId xmlns:a16="http://schemas.microsoft.com/office/drawing/2014/main" id="{C4133639-7265-C568-76CB-FB5BE58C30F1}"/>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13DA4FA-F1E3-8575-CF1F-1FB829C5C66F}"/>
              </a:ext>
            </a:extLst>
          </p:cNvPr>
          <p:cNvPicPr>
            <a:picLocks noChangeAspect="1"/>
          </p:cNvPicPr>
          <p:nvPr/>
        </p:nvPicPr>
        <p:blipFill>
          <a:blip r:embed="rId3"/>
          <a:stretch>
            <a:fillRect/>
          </a:stretch>
        </p:blipFill>
        <p:spPr>
          <a:xfrm>
            <a:off x="2044471" y="6480637"/>
            <a:ext cx="4290558" cy="2374519"/>
          </a:xfrm>
          <a:prstGeom prst="rect">
            <a:avLst/>
          </a:prstGeom>
        </p:spPr>
      </p:pic>
    </p:spTree>
    <p:extLst>
      <p:ext uri="{BB962C8B-B14F-4D97-AF65-F5344CB8AC3E}">
        <p14:creationId xmlns:p14="http://schemas.microsoft.com/office/powerpoint/2010/main" val="1566978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439608"/>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EMBRACING CHANGE</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2846741"/>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Innovation, for all of its promise, is effectively a synonym for the word “Change”. While most of us celebrate innovation, we deeply fear and resist change. This is due to the natural human condition of seeking certainty and the comfort of a known reality.</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In this workshop, we will discuss the nature of innovation and resistance to change what lays at the core of this resistance, and explore best practices for communicating and leading change effectively – with an emphasis on current changed the organization is undergoing.</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D21F9093-D0FF-9D82-E510-AD85299E922D}"/>
              </a:ext>
            </a:extLst>
          </p:cNvPr>
          <p:cNvPicPr>
            <a:picLocks noChangeAspect="1"/>
          </p:cNvPicPr>
          <p:nvPr/>
        </p:nvPicPr>
        <p:blipFill>
          <a:blip r:embed="rId3"/>
          <a:stretch>
            <a:fillRect/>
          </a:stretch>
        </p:blipFill>
        <p:spPr>
          <a:xfrm>
            <a:off x="1929344" y="4108544"/>
            <a:ext cx="4590933" cy="2846740"/>
          </a:xfrm>
          <a:prstGeom prst="rect">
            <a:avLst/>
          </a:prstGeom>
        </p:spPr>
      </p:pic>
      <p:pic>
        <p:nvPicPr>
          <p:cNvPr id="15" name="Picture 14">
            <a:extLst>
              <a:ext uri="{FF2B5EF4-FFF2-40B4-BE49-F238E27FC236}">
                <a16:creationId xmlns:a16="http://schemas.microsoft.com/office/drawing/2014/main" id="{3D934DB3-4084-DB37-893A-59803796AD33}"/>
              </a:ext>
            </a:extLst>
          </p:cNvPr>
          <p:cNvPicPr>
            <a:picLocks noChangeAspect="1"/>
          </p:cNvPicPr>
          <p:nvPr/>
        </p:nvPicPr>
        <p:blipFill>
          <a:blip r:embed="rId4"/>
          <a:stretch>
            <a:fillRect/>
          </a:stretch>
        </p:blipFill>
        <p:spPr>
          <a:xfrm>
            <a:off x="3626498" y="6637276"/>
            <a:ext cx="1322208" cy="1917203"/>
          </a:xfrm>
          <a:prstGeom prst="rect">
            <a:avLst/>
          </a:prstGeom>
        </p:spPr>
      </p:pic>
      <p:pic>
        <p:nvPicPr>
          <p:cNvPr id="17" name="Picture 16">
            <a:extLst>
              <a:ext uri="{FF2B5EF4-FFF2-40B4-BE49-F238E27FC236}">
                <a16:creationId xmlns:a16="http://schemas.microsoft.com/office/drawing/2014/main" id="{920579DC-0ED9-DE55-7F1D-4E35FA8AC012}"/>
              </a:ext>
            </a:extLst>
          </p:cNvPr>
          <p:cNvPicPr>
            <a:picLocks noChangeAspect="1"/>
          </p:cNvPicPr>
          <p:nvPr/>
        </p:nvPicPr>
        <p:blipFill>
          <a:blip r:embed="rId5"/>
          <a:stretch>
            <a:fillRect/>
          </a:stretch>
        </p:blipFill>
        <p:spPr>
          <a:xfrm>
            <a:off x="5081610" y="6637276"/>
            <a:ext cx="1287073" cy="1917203"/>
          </a:xfrm>
          <a:prstGeom prst="rect">
            <a:avLst/>
          </a:prstGeom>
        </p:spPr>
      </p:pic>
    </p:spTree>
    <p:extLst>
      <p:ext uri="{BB962C8B-B14F-4D97-AF65-F5344CB8AC3E}">
        <p14:creationId xmlns:p14="http://schemas.microsoft.com/office/powerpoint/2010/main" val="3095143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1270" y="970927"/>
            <a:ext cx="1475749" cy="439608"/>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4 WEAKNESSES OF ELT’S</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677738"/>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Our approach to empowering Executive Leadership Teams (ELTs) focuses on addressing and overcoming the common pitfalls that can limit their effectiveness. Whether known as the ELT or SLT, this group of leaders is the CEO’s closest circle and is central to driving the company's strategic success. Yet, many ELTs struggle to operate as a cohesive “mega-brain” capable of managing the overwhelming complexity and uncertainty facing today’s organizations.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Drawing on our experience with dozens of ELTs worldwide, across different industries and growth stages, we’ve identified four recurring challenges and developed tailored strategies to help these teams transform into a unified, high-performing force that leads with confidence and clarity. </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5" name="Picture 14">
            <a:extLst>
              <a:ext uri="{FF2B5EF4-FFF2-40B4-BE49-F238E27FC236}">
                <a16:creationId xmlns:a16="http://schemas.microsoft.com/office/drawing/2014/main" id="{D00C7692-F1AA-1236-638F-D22EE45E3E68}"/>
              </a:ext>
            </a:extLst>
          </p:cNvPr>
          <p:cNvPicPr>
            <a:picLocks noChangeAspect="1"/>
          </p:cNvPicPr>
          <p:nvPr/>
        </p:nvPicPr>
        <p:blipFill>
          <a:blip r:embed="rId3"/>
          <a:stretch>
            <a:fillRect/>
          </a:stretch>
        </p:blipFill>
        <p:spPr>
          <a:xfrm>
            <a:off x="1889772" y="5063172"/>
            <a:ext cx="3768092" cy="2114318"/>
          </a:xfrm>
          <a:prstGeom prst="rect">
            <a:avLst/>
          </a:prstGeom>
        </p:spPr>
      </p:pic>
      <p:pic>
        <p:nvPicPr>
          <p:cNvPr id="17" name="Picture 16">
            <a:extLst>
              <a:ext uri="{FF2B5EF4-FFF2-40B4-BE49-F238E27FC236}">
                <a16:creationId xmlns:a16="http://schemas.microsoft.com/office/drawing/2014/main" id="{9B47D94C-3FD4-DB6E-F4C1-D3687DF2DE0B}"/>
              </a:ext>
            </a:extLst>
          </p:cNvPr>
          <p:cNvPicPr>
            <a:picLocks noChangeAspect="1"/>
          </p:cNvPicPr>
          <p:nvPr/>
        </p:nvPicPr>
        <p:blipFill>
          <a:blip r:embed="rId4"/>
          <a:stretch>
            <a:fillRect/>
          </a:stretch>
        </p:blipFill>
        <p:spPr>
          <a:xfrm>
            <a:off x="2811212" y="6272397"/>
            <a:ext cx="3782399" cy="2114318"/>
          </a:xfrm>
          <a:prstGeom prst="rect">
            <a:avLst/>
          </a:prstGeom>
        </p:spPr>
      </p:pic>
    </p:spTree>
    <p:extLst>
      <p:ext uri="{BB962C8B-B14F-4D97-AF65-F5344CB8AC3E}">
        <p14:creationId xmlns:p14="http://schemas.microsoft.com/office/powerpoint/2010/main" val="129623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FREEDOM WITHIN THE FRAME</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4508735"/>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Its getting harder to respond quickly enough to changing market conditions or even to the arrival of new innovations.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This may be why more organizations are rethinking the traditional paradigms of hierarchical control, and look at how to decentralize decision making, so that the organization can ultimately reach a state of “Swarm Intelligence” allowing it to respond to, and even benefit from, rapidly changing market conditions, and even Black Swan events (such as Covid 19).</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When everyone on the team, or throughout the company and within the ecosystem, understands and embraces four specific framework components, they are more likely to make the right day to day decisions.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This allows a more decentralized approach to daily decision making, enabling the organization, regardless of its size, to move and respond faster, seize valuable opportunities, and reduce the response time to changing market conditions</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BA798AC1-F706-E06D-24C8-88AB4F798760}"/>
              </a:ext>
            </a:extLst>
          </p:cNvPr>
          <p:cNvPicPr>
            <a:picLocks noChangeAspect="1"/>
          </p:cNvPicPr>
          <p:nvPr/>
        </p:nvPicPr>
        <p:blipFill>
          <a:blip r:embed="rId3"/>
          <a:stretch>
            <a:fillRect/>
          </a:stretch>
        </p:blipFill>
        <p:spPr>
          <a:xfrm>
            <a:off x="2053844" y="5520298"/>
            <a:ext cx="4241882" cy="3507177"/>
          </a:xfrm>
          <a:prstGeom prst="rect">
            <a:avLst/>
          </a:prstGeom>
        </p:spPr>
      </p:pic>
    </p:spTree>
    <p:extLst>
      <p:ext uri="{BB962C8B-B14F-4D97-AF65-F5344CB8AC3E}">
        <p14:creationId xmlns:p14="http://schemas.microsoft.com/office/powerpoint/2010/main" val="3790077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47"/>
          <p:cNvPicPr preferRelativeResize="0"/>
          <p:nvPr/>
        </p:nvPicPr>
        <p:blipFill rotWithShape="1">
          <a:blip r:embed="rId3" cstate="email"/>
          <a:srcRect/>
          <a:stretch>
            <a:fillRect/>
          </a:stretch>
        </p:blipFill>
        <p:spPr>
          <a:xfrm>
            <a:off x="4803105" y="92461"/>
            <a:ext cx="2054895" cy="646869"/>
          </a:xfrm>
          <a:prstGeom prst="rect">
            <a:avLst/>
          </a:prstGeom>
          <a:noFill/>
          <a:ln>
            <a:noFill/>
          </a:ln>
        </p:spPr>
      </p:pic>
      <p:sp>
        <p:nvSpPr>
          <p:cNvPr id="415" name="Google Shape;415;p47"/>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dirty="0">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16" name="Google Shape;416;p47"/>
          <p:cNvSpPr/>
          <p:nvPr/>
        </p:nvSpPr>
        <p:spPr>
          <a:xfrm>
            <a:off x="164710" y="898634"/>
            <a:ext cx="1620000" cy="8399331"/>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dirty="0">
                <a:solidFill>
                  <a:schemeClr val="lt1"/>
                </a:solidFill>
                <a:latin typeface="Calibri" panose="020F0502020204030204" pitchFamily="34" charset="0"/>
                <a:cs typeface="Calibri" panose="020F0502020204030204" pitchFamily="34" charset="0"/>
                <a:sym typeface="Arial" panose="020B0604020202020204"/>
              </a:rPr>
              <a:t>DESIRED OUTCOMES</a:t>
            </a:r>
          </a:p>
        </p:txBody>
      </p:sp>
      <p:sp>
        <p:nvSpPr>
          <p:cNvPr id="417" name="Google Shape;417;p47"/>
          <p:cNvSpPr txBox="1"/>
          <p:nvPr/>
        </p:nvSpPr>
        <p:spPr>
          <a:xfrm>
            <a:off x="1815542" y="898634"/>
            <a:ext cx="4860000" cy="8399331"/>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18" name="Google Shape;418;p47"/>
          <p:cNvSpPr txBox="1"/>
          <p:nvPr/>
        </p:nvSpPr>
        <p:spPr>
          <a:xfrm>
            <a:off x="1815465" y="934085"/>
            <a:ext cx="4710430" cy="8193405"/>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&lt;DESIRED_OUTCOMES&gt;</a:t>
            </a:r>
          </a:p>
        </p:txBody>
      </p:sp>
      <p:grpSp>
        <p:nvGrpSpPr>
          <p:cNvPr id="419" name="Google Shape;419;p47"/>
          <p:cNvGrpSpPr/>
          <p:nvPr/>
        </p:nvGrpSpPr>
        <p:grpSpPr>
          <a:xfrm>
            <a:off x="452710" y="4448679"/>
            <a:ext cx="1044000" cy="1044000"/>
            <a:chOff x="449137" y="6031429"/>
            <a:chExt cx="1044000" cy="1044000"/>
          </a:xfrm>
        </p:grpSpPr>
        <p:pic>
          <p:nvPicPr>
            <p:cNvPr id="420" name="Google Shape;420;p47" descr="pie chart icon"/>
            <p:cNvPicPr preferRelativeResize="0"/>
            <p:nvPr/>
          </p:nvPicPr>
          <p:blipFill rotWithShape="1">
            <a:blip r:embed="rId4" cstate="email"/>
            <a:srcRect/>
            <a:stretch>
              <a:fillRect/>
            </a:stretch>
          </p:blipFill>
          <p:spPr>
            <a:xfrm>
              <a:off x="611137" y="6176177"/>
              <a:ext cx="720000" cy="720000"/>
            </a:xfrm>
            <a:prstGeom prst="rect">
              <a:avLst/>
            </a:prstGeom>
            <a:noFill/>
            <a:ln>
              <a:noFill/>
            </a:ln>
          </p:spPr>
        </p:pic>
        <p:sp>
          <p:nvSpPr>
            <p:cNvPr id="421" name="Google Shape;421;p47"/>
            <p:cNvSpPr/>
            <p:nvPr/>
          </p:nvSpPr>
          <p:spPr>
            <a:xfrm>
              <a:off x="449137" y="6031429"/>
              <a:ext cx="1044000" cy="1044000"/>
            </a:xfrm>
            <a:prstGeom prst="ellipse">
              <a:avLst/>
            </a:prstGeom>
            <a:noFill/>
            <a:ln w="38100" cap="flat" cmpd="sng">
              <a:solidFill>
                <a:srgbClr val="FAC7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pitchFamily="34" charset="0"/>
                <a:cs typeface="Calibri" panose="020F0502020204030204" pitchFamily="34" charset="0"/>
                <a:sym typeface="Arial" panose="020B0604020202020204"/>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FROM 0 TO VALUE IN 60 SECONDS</a:t>
            </a:r>
          </a:p>
        </p:txBody>
      </p:sp>
      <p:sp>
        <p:nvSpPr>
          <p:cNvPr id="3" name="object 3"/>
          <p:cNvSpPr/>
          <p:nvPr/>
        </p:nvSpPr>
        <p:spPr>
          <a:xfrm>
            <a:off x="1724676" y="772668"/>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6170728"/>
          </a:xfrm>
          <a:prstGeom prst="rect">
            <a:avLst/>
          </a:prstGeom>
        </p:spPr>
        <p:txBody>
          <a:bodyPr vert="horz" wrap="square" lIns="0" tIns="109855" rIns="0" bIns="0" rtlCol="0">
            <a:spAutoFit/>
          </a:bodyPr>
          <a:lstStyle/>
          <a:p>
            <a:pPr marL="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Delivering a winning Pitch with limited time to an influential person is hard, what can you say to increase the chances of getting your message across or perhaps arranging a follow up meeting?   </a:t>
            </a:r>
          </a:p>
          <a:p>
            <a:pPr marL="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In order to do it well you need to prepare in advance!, </a:t>
            </a:r>
            <a:r>
              <a:rPr kumimoji="0" lang="en-US" sz="1200" b="0" i="0" u="none" strike="noStrike" kern="0" cap="none" spc="0" normalizeH="0" baseline="0" noProof="0" dirty="0" err="1">
                <a:ln>
                  <a:noFill/>
                </a:ln>
                <a:solidFill>
                  <a:srgbClr val="000000"/>
                </a:solidFill>
                <a:effectLst/>
                <a:uLnTx/>
                <a:uFillTx/>
                <a:latin typeface="Arial"/>
                <a:cs typeface="Arial"/>
                <a:sym typeface="Arial"/>
              </a:rPr>
              <a:t>Vayomar’s</a:t>
            </a:r>
            <a:r>
              <a:rPr kumimoji="0" lang="en-US" sz="1200" b="0" i="0" u="none" strike="noStrike" kern="0" cap="none" spc="0" normalizeH="0" baseline="0" noProof="0" dirty="0">
                <a:ln>
                  <a:noFill/>
                </a:ln>
                <a:solidFill>
                  <a:srgbClr val="000000"/>
                </a:solidFill>
                <a:effectLst/>
                <a:uLnTx/>
                <a:uFillTx/>
                <a:latin typeface="Arial"/>
                <a:cs typeface="Arial"/>
                <a:sym typeface="Arial"/>
              </a:rPr>
              <a:t> “From 0 To Value In 60 Seconds” is a tried an tested approached that helped hundreds of entrepreneurs and business owner to successfully pitch their initiatives.</a:t>
            </a:r>
          </a:p>
          <a:p>
            <a:pPr marL="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In this session we will cover the methodological tools to build the 4    elements of successful pitch:</a:t>
            </a:r>
          </a:p>
          <a:p>
            <a:pPr marL="1714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Teaser </a:t>
            </a:r>
            <a:r>
              <a:rPr kumimoji="0" lang="en-US" sz="1200" b="0" i="0" u="none" strike="noStrike" kern="0" cap="none" spc="0" normalizeH="0" baseline="0" noProof="0" dirty="0">
                <a:ln>
                  <a:noFill/>
                </a:ln>
                <a:solidFill>
                  <a:srgbClr val="000000"/>
                </a:solidFill>
                <a:effectLst/>
                <a:uLnTx/>
                <a:uFillTx/>
                <a:latin typeface="Arial"/>
                <a:cs typeface="Arial"/>
                <a:sym typeface="Arial"/>
              </a:rPr>
              <a:t>– stimulus to listen and to create initial interest in the message and the messenger. </a:t>
            </a:r>
          </a:p>
          <a:p>
            <a:pPr marL="1714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The essence </a:t>
            </a:r>
            <a:r>
              <a:rPr kumimoji="0" lang="en-US" sz="1200" b="0" i="0" u="none" strike="noStrike" kern="0" cap="none" spc="0" normalizeH="0" baseline="0" noProof="0" dirty="0">
                <a:ln>
                  <a:noFill/>
                </a:ln>
                <a:solidFill>
                  <a:srgbClr val="000000"/>
                </a:solidFill>
                <a:effectLst/>
                <a:uLnTx/>
                <a:uFillTx/>
                <a:latin typeface="Arial"/>
                <a:cs typeface="Arial"/>
                <a:sym typeface="Arial"/>
              </a:rPr>
              <a:t>– the idea you want to present, what is it? What’s new about it?  What's is the Value of the idea?. </a:t>
            </a:r>
          </a:p>
          <a:p>
            <a:pPr marL="1714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Traction</a:t>
            </a:r>
            <a:r>
              <a:rPr kumimoji="0" lang="en-US" sz="1200" b="0" i="0" u="none" strike="noStrike" kern="0" cap="none" spc="0" normalizeH="0" baseline="0" noProof="0" dirty="0">
                <a:ln>
                  <a:noFill/>
                </a:ln>
                <a:solidFill>
                  <a:srgbClr val="000000"/>
                </a:solidFill>
                <a:effectLst/>
                <a:uLnTx/>
                <a:uFillTx/>
                <a:latin typeface="Arial"/>
                <a:cs typeface="Arial"/>
                <a:sym typeface="Arial"/>
              </a:rPr>
              <a:t> – What have we already achieved? What recourses do we already have for the execution of the idea (technology, infrastructure, knowledge)? Who are the team members and their capabilities?. </a:t>
            </a:r>
          </a:p>
          <a:p>
            <a:pPr marL="171450" marR="0" lvl="0" indent="-1714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Call to action </a:t>
            </a:r>
            <a:r>
              <a:rPr kumimoji="0" lang="en-US" sz="1200" b="0" i="0" u="none" strike="noStrike" kern="0" cap="none" spc="0" normalizeH="0" baseline="0" noProof="0" dirty="0">
                <a:ln>
                  <a:noFill/>
                </a:ln>
                <a:solidFill>
                  <a:srgbClr val="000000"/>
                </a:solidFill>
                <a:effectLst/>
                <a:uLnTx/>
                <a:uFillTx/>
                <a:latin typeface="Arial"/>
                <a:cs typeface="Arial"/>
                <a:sym typeface="Arial"/>
              </a:rPr>
              <a:t>– What are the necessary next steps to develop the idea, what am I asking my audience?</a:t>
            </a:r>
          </a:p>
          <a:p>
            <a:pPr marL="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086AB3F8-B362-CFE7-A71F-994960A4EE72}"/>
              </a:ext>
            </a:extLst>
          </p:cNvPr>
          <p:cNvPicPr>
            <a:picLocks noChangeAspect="1"/>
          </p:cNvPicPr>
          <p:nvPr/>
        </p:nvPicPr>
        <p:blipFill>
          <a:blip r:embed="rId3"/>
          <a:stretch>
            <a:fillRect/>
          </a:stretch>
        </p:blipFill>
        <p:spPr>
          <a:xfrm>
            <a:off x="2221850" y="6893355"/>
            <a:ext cx="4024048" cy="2239977"/>
          </a:xfrm>
          <a:prstGeom prst="rect">
            <a:avLst/>
          </a:prstGeom>
        </p:spPr>
      </p:pic>
    </p:spTree>
    <p:extLst>
      <p:ext uri="{BB962C8B-B14F-4D97-AF65-F5344CB8AC3E}">
        <p14:creationId xmlns:p14="http://schemas.microsoft.com/office/powerpoint/2010/main" val="2021190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861903"/>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FROM STAR PLAYER TO STAR COATCH</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5838137"/>
          </a:xfrm>
          <a:prstGeom prst="rect">
            <a:avLst/>
          </a:prstGeom>
        </p:spPr>
        <p:txBody>
          <a:bodyPr vert="horz" wrap="square" lIns="0" tIns="109855" rIns="0" bIns="0" rtlCol="0">
            <a:spAutoFit/>
          </a:bodyPr>
          <a:lstStyle/>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Many top-talents get promoted based on their skills, achievements and performance history… but often, once promoted, these all-stars seem to hit an invisible wall in their new managerial role. They are now expected to lead teams and exhibit managerial traits that they had never learned or been taught and which were not required in their previous roles.</a:t>
            </a:r>
          </a:p>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They now need to shift gears and become stars in an entirely different way. It’s no longer about how fast they run, or their ability to score the winning shot. Rather, it's up to them to be the motivating coach who inspires others to run fast and score.</a:t>
            </a:r>
          </a:p>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Simply put: for these top talents, what got them “here” won't take them “there". In fact, some of the very things that made them shine as top players, may very well now serve as significant blockers to their success as managers. Successful transition from being a star player to being a star coach is the result of following a set of methodic guidelines, techniques and mindset shifts that can and should be discussed, learned, practiced, and monitored.</a:t>
            </a:r>
          </a:p>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At VAYOMAR, we have put together a program that maps out 10 such guidelines which are discussed and analyzed with your managers, after which customized actionable insights are harvested:</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graphicFrame>
        <p:nvGraphicFramePr>
          <p:cNvPr id="10" name="Google Shape;278;p40">
            <a:extLst>
              <a:ext uri="{FF2B5EF4-FFF2-40B4-BE49-F238E27FC236}">
                <a16:creationId xmlns:a16="http://schemas.microsoft.com/office/drawing/2014/main" id="{0646232C-B3C5-011E-AA06-3D37DEE0C02C}"/>
              </a:ext>
            </a:extLst>
          </p:cNvPr>
          <p:cNvGraphicFramePr/>
          <p:nvPr/>
        </p:nvGraphicFramePr>
        <p:xfrm>
          <a:off x="1831015" y="6618295"/>
          <a:ext cx="2278400" cy="2270780"/>
        </p:xfrm>
        <a:graphic>
          <a:graphicData uri="http://schemas.openxmlformats.org/drawingml/2006/table">
            <a:tbl>
              <a:tblPr firstRow="1" bandRow="1">
                <a:noFill/>
              </a:tblPr>
              <a:tblGrid>
                <a:gridCol w="2278400">
                  <a:extLst>
                    <a:ext uri="{9D8B030D-6E8A-4147-A177-3AD203B41FA5}">
                      <a16:colId xmlns:a16="http://schemas.microsoft.com/office/drawing/2014/main" val="20000"/>
                    </a:ext>
                  </a:extLst>
                </a:gridCol>
              </a:tblGrid>
              <a:tr h="221376">
                <a:tc>
                  <a:txBody>
                    <a:bodyPr/>
                    <a:lstStyle/>
                    <a:p>
                      <a:pPr marL="0" marR="0" lvl="0" indent="0" algn="l" rtl="0">
                        <a:lnSpc>
                          <a:spcPct val="100000"/>
                        </a:lnSpc>
                        <a:spcBef>
                          <a:spcPts val="0"/>
                        </a:spcBef>
                        <a:spcAft>
                          <a:spcPts val="0"/>
                        </a:spcAft>
                        <a:buClr>
                          <a:srgbClr val="000000"/>
                        </a:buClr>
                        <a:buSzPts val="1350"/>
                        <a:buFont typeface="Arial"/>
                        <a:buNone/>
                      </a:pPr>
                      <a:r>
                        <a:rPr lang="en-US" sz="1350" b="0" u="none" strike="noStrike" cap="none" dirty="0">
                          <a:solidFill>
                            <a:schemeClr val="bg1"/>
                          </a:solidFill>
                          <a:latin typeface="Calibri"/>
                          <a:ea typeface="Calibri"/>
                          <a:cs typeface="Calibri"/>
                          <a:sym typeface="Calibri"/>
                        </a:rPr>
                        <a:t>CATEGORIES OF BEHAVIOUR</a:t>
                      </a:r>
                    </a:p>
                    <a:p>
                      <a:pPr marL="0" marR="0" lvl="0" indent="0" algn="l" rtl="0">
                        <a:lnSpc>
                          <a:spcPct val="100000"/>
                        </a:lnSpc>
                        <a:spcBef>
                          <a:spcPts val="0"/>
                        </a:spcBef>
                        <a:spcAft>
                          <a:spcPts val="0"/>
                        </a:spcAft>
                        <a:buClr>
                          <a:srgbClr val="000000"/>
                        </a:buClr>
                        <a:buSzPts val="1350"/>
                        <a:buFont typeface="Arial"/>
                        <a:buNone/>
                      </a:pPr>
                      <a:r>
                        <a:rPr lang="en-US" sz="1350" b="0" u="none" strike="noStrike" cap="none" dirty="0">
                          <a:solidFill>
                            <a:schemeClr val="bg1"/>
                          </a:solidFill>
                          <a:latin typeface="Calibri"/>
                          <a:ea typeface="Calibri"/>
                          <a:cs typeface="Calibri"/>
                          <a:sym typeface="Calibri"/>
                        </a:rPr>
                        <a:t>(From-To)</a:t>
                      </a: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0"/>
                  </a:ext>
                </a:extLst>
              </a:tr>
              <a:tr h="312450">
                <a:tc>
                  <a:txBody>
                    <a:bodyPr/>
                    <a:lstStyle/>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Reactive</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Proactive</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Permission</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Forgiveness</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Doing</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Enabling</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Responsibility</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Accountability</a:t>
                      </a:r>
                      <a:endParaRPr kumimoji="0" lang="en-US" sz="1100" b="0"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endParaRP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Functional</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Symbolic</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Force-Adding</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Multiplying</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Intuition</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Methodology</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Execution</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Decision-Making</a:t>
                      </a:r>
                      <a:endParaRPr kumimoji="0" lang="en-US" sz="1100" b="0"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endParaRP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Silo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Cross</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Instant</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to</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Delayed</a:t>
                      </a:r>
                      <a:r>
                        <a:rPr kumimoji="0" lang="en-US" sz="1100" b="1" i="0" u="none" strike="noStrike" kern="0" cap="none" spc="0" normalizeH="0" baseline="0" noProof="0" dirty="0">
                          <a:ln>
                            <a:noFill/>
                          </a:ln>
                          <a:solidFill>
                            <a:srgbClr val="4472C4"/>
                          </a:solidFill>
                          <a:effectLst/>
                          <a:uLnTx/>
                          <a:uFillTx/>
                          <a:latin typeface="Calibri" panose="020F0502020204030204" pitchFamily="34" charset="0"/>
                          <a:cs typeface="Calibri" panose="020F0502020204030204" pitchFamily="34" charset="0"/>
                          <a:sym typeface="Arial"/>
                        </a:rPr>
                        <a:t> </a:t>
                      </a:r>
                      <a:r>
                        <a:rPr kumimoji="0" lang="en-US" sz="1100" b="1" i="0" u="none" strike="noStrike" kern="0" cap="none" spc="0" normalizeH="0" baseline="0" noProof="0" dirty="0">
                          <a:ln>
                            <a:noFill/>
                          </a:ln>
                          <a:solidFill>
                            <a:srgbClr val="FFC000"/>
                          </a:solidFill>
                          <a:effectLst/>
                          <a:uLnTx/>
                          <a:uFillTx/>
                          <a:latin typeface="Calibri" panose="020F0502020204030204" pitchFamily="34" charset="0"/>
                          <a:cs typeface="Calibri" panose="020F0502020204030204" pitchFamily="34" charset="0"/>
                          <a:sym typeface="Arial"/>
                        </a:rPr>
                        <a:t>Gratification</a:t>
                      </a: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bl>
          </a:graphicData>
        </a:graphic>
      </p:graphicFrame>
      <p:graphicFrame>
        <p:nvGraphicFramePr>
          <p:cNvPr id="11" name="Google Shape;278;p40">
            <a:extLst>
              <a:ext uri="{FF2B5EF4-FFF2-40B4-BE49-F238E27FC236}">
                <a16:creationId xmlns:a16="http://schemas.microsoft.com/office/drawing/2014/main" id="{06EAFE5D-8006-E8F8-335E-0CCD6ED1624F}"/>
              </a:ext>
            </a:extLst>
          </p:cNvPr>
          <p:cNvGraphicFramePr/>
          <p:nvPr/>
        </p:nvGraphicFramePr>
        <p:xfrm>
          <a:off x="4235198" y="6634312"/>
          <a:ext cx="2411540" cy="2270261"/>
        </p:xfrm>
        <a:graphic>
          <a:graphicData uri="http://schemas.openxmlformats.org/drawingml/2006/table">
            <a:tbl>
              <a:tblPr firstRow="1" bandRow="1">
                <a:noFill/>
              </a:tblPr>
              <a:tblGrid>
                <a:gridCol w="2411540">
                  <a:extLst>
                    <a:ext uri="{9D8B030D-6E8A-4147-A177-3AD203B41FA5}">
                      <a16:colId xmlns:a16="http://schemas.microsoft.com/office/drawing/2014/main" val="20000"/>
                    </a:ext>
                  </a:extLst>
                </a:gridCol>
              </a:tblGrid>
              <a:tr h="479313">
                <a:tc>
                  <a:txBody>
                    <a:bodyPr/>
                    <a:lstStyle/>
                    <a:p>
                      <a:pPr marL="0" marR="0" lvl="0" indent="0" algn="l" rtl="0">
                        <a:lnSpc>
                          <a:spcPct val="100000"/>
                        </a:lnSpc>
                        <a:spcBef>
                          <a:spcPts val="0"/>
                        </a:spcBef>
                        <a:spcAft>
                          <a:spcPts val="0"/>
                        </a:spcAft>
                        <a:buClr>
                          <a:srgbClr val="000000"/>
                        </a:buClr>
                        <a:buSzPts val="1350"/>
                        <a:buFont typeface="Arial"/>
                        <a:buNone/>
                      </a:pPr>
                      <a:r>
                        <a:rPr lang="en-US" sz="1350" b="0" u="none" strike="noStrike" cap="none" dirty="0">
                          <a:solidFill>
                            <a:schemeClr val="bg1"/>
                          </a:solidFill>
                          <a:latin typeface="Calibri"/>
                          <a:ea typeface="Calibri"/>
                          <a:cs typeface="Calibri"/>
                          <a:sym typeface="Calibri"/>
                        </a:rPr>
                        <a:t>6-POINT REFRAMING</a:t>
                      </a: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C000"/>
                    </a:solidFill>
                  </a:tcPr>
                </a:tc>
                <a:extLst>
                  <a:ext uri="{0D108BD9-81ED-4DB2-BD59-A6C34878D82A}">
                    <a16:rowId xmlns:a16="http://schemas.microsoft.com/office/drawing/2014/main" val="10000"/>
                  </a:ext>
                </a:extLst>
              </a:tr>
              <a:tr h="1790948">
                <a:tc>
                  <a:txBody>
                    <a:bodyPr/>
                    <a:lstStyle/>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Definition</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Score us in the present state</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Several scenarios</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Desired behavior</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Obstacles to adopting/ implementing desired behavior</a:t>
                      </a:r>
                    </a:p>
                    <a:p>
                      <a:pPr marL="228600" marR="0" lvl="0" indent="-228600" algn="l" defTabSz="914400" rtl="0" eaLnBrk="1" fontAlgn="base" latinLnBrk="0" hangingPunct="1">
                        <a:lnSpc>
                          <a:spcPct val="100000"/>
                        </a:lnSpc>
                        <a:spcBef>
                          <a:spcPts val="0"/>
                        </a:spcBef>
                        <a:spcAft>
                          <a:spcPts val="0"/>
                        </a:spcAft>
                        <a:buClr>
                          <a:schemeClr val="bg1"/>
                        </a:buClr>
                        <a:buSzTx/>
                        <a:buFont typeface="+mj-lt"/>
                        <a:buAutoNum type="arabicPeriod"/>
                        <a:tabLst/>
                        <a:defRPr/>
                      </a:pPr>
                      <a:r>
                        <a:rPr kumimoji="0" lang="en-US" sz="11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How to overcome these obstacles</a:t>
                      </a: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bl>
          </a:graphicData>
        </a:graphic>
      </p:graphicFrame>
      <p:pic>
        <p:nvPicPr>
          <p:cNvPr id="6" name="object 6">
            <a:extLst>
              <a:ext uri="{FF2B5EF4-FFF2-40B4-BE49-F238E27FC236}">
                <a16:creationId xmlns:a16="http://schemas.microsoft.com/office/drawing/2014/main" id="{6BA0426F-BCF0-C0C4-9AD1-0BC66467AAD1}"/>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0F672A6D-39C7-5767-2D94-6CEB1D35C927}"/>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51448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txBox="1">
            <a:spLocks noGrp="1"/>
          </p:cNvSpPr>
          <p:nvPr>
            <p:ph type="body" idx="4"/>
          </p:nvPr>
        </p:nvSpPr>
        <p:spPr>
          <a:xfrm>
            <a:off x="164350" y="838200"/>
            <a:ext cx="1620000" cy="8619900"/>
          </a:xfrm>
          <a:prstGeom prst="rect">
            <a:avLst/>
          </a:prstGeom>
          <a:solidFill>
            <a:srgbClr val="111E25"/>
          </a:solid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1400"/>
              <a:buNone/>
            </a:pPr>
            <a:r>
              <a:rPr lang="en-US" dirty="0">
                <a:latin typeface="Arial"/>
                <a:ea typeface="Arial"/>
                <a:cs typeface="Arial"/>
                <a:sym typeface="Arial"/>
              </a:rPr>
              <a:t>KEY STAKEHOLDER MANAGEMENT</a:t>
            </a:r>
            <a:endParaRPr dirty="0">
              <a:latin typeface="Arial"/>
              <a:ea typeface="Arial"/>
              <a:cs typeface="Arial"/>
              <a:sym typeface="Arial"/>
            </a:endParaRPr>
          </a:p>
          <a:p>
            <a:pPr marL="0" lvl="0" indent="0" algn="ctr" rtl="0">
              <a:lnSpc>
                <a:spcPct val="90000"/>
              </a:lnSpc>
              <a:spcBef>
                <a:spcPts val="0"/>
              </a:spcBef>
              <a:spcAft>
                <a:spcPts val="0"/>
              </a:spcAft>
              <a:buClr>
                <a:schemeClr val="lt1"/>
              </a:buClr>
              <a:buSzPts val="1400"/>
              <a:buNone/>
            </a:pPr>
            <a:endParaRPr dirty="0">
              <a:latin typeface="Arial"/>
              <a:ea typeface="Arial"/>
              <a:cs typeface="Arial"/>
              <a:sym typeface="Arial"/>
            </a:endParaRPr>
          </a:p>
        </p:txBody>
      </p:sp>
      <p:grpSp>
        <p:nvGrpSpPr>
          <p:cNvPr id="407" name="Google Shape;407;p45"/>
          <p:cNvGrpSpPr/>
          <p:nvPr/>
        </p:nvGrpSpPr>
        <p:grpSpPr>
          <a:xfrm>
            <a:off x="452346" y="4195750"/>
            <a:ext cx="1044000" cy="1044000"/>
            <a:chOff x="450663" y="4426846"/>
            <a:chExt cx="1044000" cy="1044000"/>
          </a:xfrm>
        </p:grpSpPr>
        <p:pic>
          <p:nvPicPr>
            <p:cNvPr id="408" name="Google Shape;408;p45"/>
            <p:cNvPicPr preferRelativeResize="0"/>
            <p:nvPr/>
          </p:nvPicPr>
          <p:blipFill rotWithShape="1">
            <a:blip r:embed="rId3">
              <a:alphaModFix/>
            </a:blip>
            <a:srcRect/>
            <a:stretch/>
          </p:blipFill>
          <p:spPr>
            <a:xfrm>
              <a:off x="657296" y="4560778"/>
              <a:ext cx="630734" cy="792758"/>
            </a:xfrm>
            <a:prstGeom prst="rect">
              <a:avLst/>
            </a:prstGeom>
            <a:noFill/>
            <a:ln>
              <a:noFill/>
            </a:ln>
          </p:spPr>
        </p:pic>
        <p:sp>
          <p:nvSpPr>
            <p:cNvPr id="409" name="Google Shape;409;p45"/>
            <p:cNvSpPr/>
            <p:nvPr/>
          </p:nvSpPr>
          <p:spPr>
            <a:xfrm>
              <a:off x="450663" y="4426846"/>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410" name="Google Shape;410;p45"/>
          <p:cNvSpPr txBox="1">
            <a:spLocks noGrp="1"/>
          </p:cNvSpPr>
          <p:nvPr>
            <p:ph type="body" idx="2"/>
          </p:nvPr>
        </p:nvSpPr>
        <p:spPr>
          <a:xfrm>
            <a:off x="1770050" y="838200"/>
            <a:ext cx="4860000" cy="8619900"/>
          </a:xfrm>
          <a:prstGeom prst="rect">
            <a:avLst/>
          </a:prstGeom>
          <a:solidFill>
            <a:srgbClr val="F2F2F2">
              <a:alpha val="48627"/>
            </a:srgbClr>
          </a:solid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200"/>
              <a:buNone/>
            </a:pPr>
            <a:endParaRPr sz="1200">
              <a:latin typeface="Arial"/>
              <a:ea typeface="Arial"/>
              <a:cs typeface="Arial"/>
              <a:sym typeface="Arial"/>
            </a:endParaRPr>
          </a:p>
          <a:p>
            <a:pPr marL="0" lvl="0" indent="0" algn="just" rtl="0">
              <a:lnSpc>
                <a:spcPct val="150000"/>
              </a:lnSpc>
              <a:spcBef>
                <a:spcPts val="0"/>
              </a:spcBef>
              <a:spcAft>
                <a:spcPts val="0"/>
              </a:spcAft>
              <a:buClr>
                <a:schemeClr val="dk1"/>
              </a:buClr>
              <a:buSzPts val="1200"/>
              <a:buNone/>
            </a:pPr>
            <a:endParaRPr sz="1200">
              <a:latin typeface="Arial"/>
              <a:ea typeface="Arial"/>
              <a:cs typeface="Arial"/>
              <a:sym typeface="Arial"/>
            </a:endParaRPr>
          </a:p>
          <a:p>
            <a:pPr marL="0" lvl="0" indent="0" algn="just" rtl="0">
              <a:lnSpc>
                <a:spcPct val="150000"/>
              </a:lnSpc>
              <a:spcBef>
                <a:spcPts val="0"/>
              </a:spcBef>
              <a:spcAft>
                <a:spcPts val="0"/>
              </a:spcAft>
              <a:buClr>
                <a:schemeClr val="dk1"/>
              </a:buClr>
              <a:buSzPts val="1200"/>
              <a:buNone/>
            </a:pPr>
            <a:r>
              <a:rPr lang="en-US" sz="1200">
                <a:latin typeface="Arial"/>
                <a:ea typeface="Arial"/>
                <a:cs typeface="Arial"/>
                <a:sym typeface="Arial"/>
              </a:rPr>
              <a:t> </a:t>
            </a:r>
            <a:endParaRPr sz="1200">
              <a:latin typeface="Arial"/>
              <a:ea typeface="Arial"/>
              <a:cs typeface="Arial"/>
              <a:sym typeface="Arial"/>
            </a:endParaRPr>
          </a:p>
          <a:p>
            <a:pPr marL="0" lvl="0" indent="0" algn="just" rtl="0">
              <a:lnSpc>
                <a:spcPct val="150000"/>
              </a:lnSpc>
              <a:spcBef>
                <a:spcPts val="0"/>
              </a:spcBef>
              <a:spcAft>
                <a:spcPts val="0"/>
              </a:spcAft>
              <a:buClr>
                <a:schemeClr val="dk1"/>
              </a:buClr>
              <a:buSzPts val="1200"/>
              <a:buNone/>
            </a:pPr>
            <a:endParaRPr sz="1200">
              <a:latin typeface="Arial"/>
              <a:ea typeface="Arial"/>
              <a:cs typeface="Arial"/>
              <a:sym typeface="Arial"/>
            </a:endParaRPr>
          </a:p>
        </p:txBody>
      </p:sp>
      <p:sp>
        <p:nvSpPr>
          <p:cNvPr id="411" name="Google Shape;411;p45"/>
          <p:cNvSpPr txBox="1"/>
          <p:nvPr/>
        </p:nvSpPr>
        <p:spPr>
          <a:xfrm>
            <a:off x="1875950" y="809171"/>
            <a:ext cx="4648200" cy="5818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000000"/>
                </a:solidFill>
                <a:effectLst/>
                <a:uLnTx/>
                <a:uFillTx/>
                <a:latin typeface="Arial"/>
                <a:ea typeface="Arial"/>
                <a:cs typeface="Arial"/>
                <a:sym typeface="Arial"/>
              </a:rPr>
              <a:t>Key Stakeholder Management - The Science of Relationship Management- </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This model applies project management thinking to professional relationship management with.</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When applied within the enterprise, this model can help improve interface management, promoting better flow and cross-organizational collaboration (increasing efficiency and productivity). </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For sales/marketing people it can help improve the way they interact with customers and advance overall quality of relationships (driving sales and extending the “life time value” of a client). This model promises to improve overall customer experience and result in longer lasting and higher quality customer retention.</a:t>
            </a: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b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b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r" defTabSz="914400" rtl="1"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980000"/>
              </a:solidFill>
              <a:effectLst/>
              <a:uLnTx/>
              <a:uFillTx/>
              <a:latin typeface="Arial"/>
              <a:ea typeface="Arial"/>
              <a:cs typeface="Arial"/>
              <a:sym typeface="Arial"/>
            </a:endParaRPr>
          </a:p>
        </p:txBody>
      </p:sp>
      <p:pic>
        <p:nvPicPr>
          <p:cNvPr id="412" name="Google Shape;412;p45"/>
          <p:cNvPicPr preferRelativeResize="0"/>
          <p:nvPr/>
        </p:nvPicPr>
        <p:blipFill rotWithShape="1">
          <a:blip r:embed="rId4">
            <a:alphaModFix/>
          </a:blip>
          <a:srcRect/>
          <a:stretch/>
        </p:blipFill>
        <p:spPr>
          <a:xfrm>
            <a:off x="1973375" y="5634839"/>
            <a:ext cx="4453325" cy="28507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439608"/>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MANAGER AS COACH</a:t>
            </a:r>
          </a:p>
        </p:txBody>
      </p:sp>
      <p:sp>
        <p:nvSpPr>
          <p:cNvPr id="3" name="object 3"/>
          <p:cNvSpPr/>
          <p:nvPr/>
        </p:nvSpPr>
        <p:spPr>
          <a:xfrm>
            <a:off x="1759605" y="772668"/>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484752" y="772668"/>
            <a:ext cx="5100214" cy="5616730"/>
          </a:xfrm>
          <a:prstGeom prst="rect">
            <a:avLst/>
          </a:prstGeom>
        </p:spPr>
        <p:txBody>
          <a:bodyPr vert="horz" wrap="square" lIns="0" tIns="109855" rIns="0" bIns="0" rtlCol="0">
            <a:spAutoFit/>
          </a:bodyPr>
          <a:lstStyle/>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"Manager as a Coach” is a highly interactive and engaging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program designed to deliver participants a practical skill set they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can put into practice by the end of the training. The training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sessions will be a dynamic mix of:</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 Front training</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 Breakout groups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 Simulation</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 Individual activities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 Out-of-session </a:t>
            </a:r>
            <a:r>
              <a:rPr kumimoji="0" lang="en-US" sz="1200" b="0" i="0" u="none" strike="noStrike" kern="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sym typeface="Calibri"/>
              </a:rPr>
              <a:t>components**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**optional. In main, out-of-session activities revolve around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participants starting to coach their reports and using in-session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time to share experiences and develop strategies to progress.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Simulations will be aided by VIDAS (‘</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ea typeface="Calibri"/>
                <a:cs typeface="Arial" panose="020B0604020202020204" pitchFamily="34" charset="0"/>
                <a:sym typeface="Calibri"/>
              </a:rPr>
              <a:t>Vayomar’s</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Integrated Digital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Assist Simulator’)</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Conducting a drop-in session 6 weeks post training in order to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review how coaching is being implemented and to address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challenges.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7" name="object 6">
            <a:extLst>
              <a:ext uri="{FF2B5EF4-FFF2-40B4-BE49-F238E27FC236}">
                <a16:creationId xmlns:a16="http://schemas.microsoft.com/office/drawing/2014/main" id="{96CAC396-4B5F-904D-5819-DACBD1C67276}"/>
              </a:ext>
            </a:extLst>
          </p:cNvPr>
          <p:cNvPicPr/>
          <p:nvPr/>
        </p:nvPicPr>
        <p:blipFill>
          <a:blip r:embed="rId2" cstate="print"/>
          <a:stretch>
            <a:fillRect/>
          </a:stretch>
        </p:blipFill>
        <p:spPr>
          <a:xfrm>
            <a:off x="667049" y="4607970"/>
            <a:ext cx="563431" cy="704625"/>
          </a:xfrm>
          <a:prstGeom prst="rect">
            <a:avLst/>
          </a:prstGeom>
        </p:spPr>
      </p:pic>
      <p:sp>
        <p:nvSpPr>
          <p:cNvPr id="8" name="object 7">
            <a:extLst>
              <a:ext uri="{FF2B5EF4-FFF2-40B4-BE49-F238E27FC236}">
                <a16:creationId xmlns:a16="http://schemas.microsoft.com/office/drawing/2014/main" id="{C4133639-7265-C568-76CB-FB5BE58C30F1}"/>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1B366443-D148-6166-71C9-8F6AEC1BAF8E}"/>
              </a:ext>
            </a:extLst>
          </p:cNvPr>
          <p:cNvPicPr>
            <a:picLocks noChangeAspect="1"/>
          </p:cNvPicPr>
          <p:nvPr/>
        </p:nvPicPr>
        <p:blipFill>
          <a:blip r:embed="rId3"/>
          <a:stretch>
            <a:fillRect/>
          </a:stretch>
        </p:blipFill>
        <p:spPr>
          <a:xfrm>
            <a:off x="2675623" y="6261628"/>
            <a:ext cx="2968257" cy="2952107"/>
          </a:xfrm>
          <a:prstGeom prst="rect">
            <a:avLst/>
          </a:prstGeom>
        </p:spPr>
      </p:pic>
    </p:spTree>
    <p:extLst>
      <p:ext uri="{BB962C8B-B14F-4D97-AF65-F5344CB8AC3E}">
        <p14:creationId xmlns:p14="http://schemas.microsoft.com/office/powerpoint/2010/main" val="707813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861903"/>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Managing Our Cognitive Biases </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484752" y="721264"/>
            <a:ext cx="5013354" cy="4508735"/>
          </a:xfrm>
          <a:prstGeom prst="rect">
            <a:avLst/>
          </a:prstGeom>
        </p:spPr>
        <p:txBody>
          <a:bodyPr vert="horz" wrap="square" lIns="0" tIns="109855" rIns="0" bIns="0" rtlCol="0">
            <a:spAutoFit/>
          </a:bodyPr>
          <a:lstStyle/>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One person. Two operating systems. This is perhaps one of the most meaningful findings in the past 50 years pertaining to how we all make decisions in our daily lives.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Based on the research of Nobel laureate Daniel Kahneman (and his life long academic college Professor Amos Tversky, this session will introduce a select number of Cognitive Biases that have a continuous and meaningful impact on how we engage with people around us and with the information and arguments brought to our attention and explore methods to use and/or mitigate their effects:</a:t>
            </a: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742950" marR="0" lvl="0" indent="-2857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Endowment Affect</a:t>
            </a:r>
          </a:p>
          <a:p>
            <a:pPr marL="742950" marR="0" lvl="0" indent="-2857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Confirmation Bias</a:t>
            </a:r>
          </a:p>
          <a:p>
            <a:pPr marL="742950" marR="0" lvl="0" indent="-2857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Outcome Bias / Resulting</a:t>
            </a:r>
          </a:p>
          <a:p>
            <a:pPr marL="742950" marR="0" lvl="0" indent="-2857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Availability Heuristic</a:t>
            </a:r>
          </a:p>
          <a:p>
            <a:pPr marL="742950" marR="0" lvl="0" indent="-28575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Expert &amp; Scientific Heuristic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Picture 5">
            <a:extLst>
              <a:ext uri="{FF2B5EF4-FFF2-40B4-BE49-F238E27FC236}">
                <a16:creationId xmlns:a16="http://schemas.microsoft.com/office/drawing/2014/main" id="{36D0FFA6-7A91-5EC6-C801-A1A696E3D1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8527" y="5495453"/>
            <a:ext cx="4479579" cy="3572241"/>
          </a:xfrm>
          <a:prstGeom prst="rect">
            <a:avLst/>
          </a:prstGeom>
        </p:spPr>
      </p:pic>
      <p:pic>
        <p:nvPicPr>
          <p:cNvPr id="7" name="object 6">
            <a:extLst>
              <a:ext uri="{FF2B5EF4-FFF2-40B4-BE49-F238E27FC236}">
                <a16:creationId xmlns:a16="http://schemas.microsoft.com/office/drawing/2014/main" id="{96CAC396-4B5F-904D-5819-DACBD1C67276}"/>
              </a:ext>
            </a:extLst>
          </p:cNvPr>
          <p:cNvPicPr/>
          <p:nvPr/>
        </p:nvPicPr>
        <p:blipFill>
          <a:blip r:embed="rId3" cstate="print"/>
          <a:stretch>
            <a:fillRect/>
          </a:stretch>
        </p:blipFill>
        <p:spPr>
          <a:xfrm>
            <a:off x="667049" y="4607970"/>
            <a:ext cx="563431" cy="704625"/>
          </a:xfrm>
          <a:prstGeom prst="rect">
            <a:avLst/>
          </a:prstGeom>
        </p:spPr>
      </p:pic>
      <p:sp>
        <p:nvSpPr>
          <p:cNvPr id="8" name="object 7">
            <a:extLst>
              <a:ext uri="{FF2B5EF4-FFF2-40B4-BE49-F238E27FC236}">
                <a16:creationId xmlns:a16="http://schemas.microsoft.com/office/drawing/2014/main" id="{C4133639-7265-C568-76CB-FB5BE58C30F1}"/>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3885114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OUT OF SIGHT OUT OF SYNC</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95194" cy="4231736"/>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When tend to look at the shortcomings we experience in the modern workplace problems like miscommunication, misalignments, silo culture and constant escalation and associate them to our company’s culture or specific employees,  were in reality it is a wide speared phenomena that actually as a different root cause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Although we have come a long way as a civilization over the past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5,000 years, three major historical trends have continuously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chipped away at one of the most significant human emotions: empathy.</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In this broad-picture keynote lecture, we review these three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historical trends and conclude with simple things (“back to basics”)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that each and every one of us can do in order to elevate the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place of empathy in our working environment – especially as it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pertains to cross-departmental collaboration</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EE4CE3D2-15B7-2997-3C6D-8FB50D301E90}"/>
              </a:ext>
            </a:extLst>
          </p:cNvPr>
          <p:cNvPicPr>
            <a:picLocks noChangeAspect="1"/>
          </p:cNvPicPr>
          <p:nvPr/>
        </p:nvPicPr>
        <p:blipFill>
          <a:blip r:embed="rId3"/>
          <a:stretch>
            <a:fillRect/>
          </a:stretch>
        </p:blipFill>
        <p:spPr>
          <a:xfrm>
            <a:off x="1889772" y="5492940"/>
            <a:ext cx="3652167" cy="1708563"/>
          </a:xfrm>
          <a:prstGeom prst="rect">
            <a:avLst/>
          </a:prstGeom>
        </p:spPr>
      </p:pic>
      <p:pic>
        <p:nvPicPr>
          <p:cNvPr id="15" name="Picture 14">
            <a:extLst>
              <a:ext uri="{FF2B5EF4-FFF2-40B4-BE49-F238E27FC236}">
                <a16:creationId xmlns:a16="http://schemas.microsoft.com/office/drawing/2014/main" id="{A70D820E-F83F-73BF-C60A-14836B063B12}"/>
              </a:ext>
            </a:extLst>
          </p:cNvPr>
          <p:cNvPicPr>
            <a:picLocks noChangeAspect="1"/>
          </p:cNvPicPr>
          <p:nvPr/>
        </p:nvPicPr>
        <p:blipFill>
          <a:blip r:embed="rId4"/>
          <a:stretch>
            <a:fillRect/>
          </a:stretch>
        </p:blipFill>
        <p:spPr>
          <a:xfrm>
            <a:off x="3313169" y="6417599"/>
            <a:ext cx="3179071" cy="1794925"/>
          </a:xfrm>
          <a:prstGeom prst="rect">
            <a:avLst/>
          </a:prstGeom>
        </p:spPr>
      </p:pic>
    </p:spTree>
    <p:extLst>
      <p:ext uri="{BB962C8B-B14F-4D97-AF65-F5344CB8AC3E}">
        <p14:creationId xmlns:p14="http://schemas.microsoft.com/office/powerpoint/2010/main" val="884047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439608"/>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PASSING THE BATON</a:t>
            </a:r>
          </a:p>
        </p:txBody>
      </p:sp>
      <p:sp>
        <p:nvSpPr>
          <p:cNvPr id="3" name="object 3"/>
          <p:cNvSpPr/>
          <p:nvPr/>
        </p:nvSpPr>
        <p:spPr>
          <a:xfrm>
            <a:off x="1796440" y="741679"/>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68204" y="770126"/>
            <a:ext cx="4788526" cy="4231736"/>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Cross-department collaboration and overall execution alignment have become one of the greatest challenges faced by mid-to-large-sized</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sized organizations. The matrix management system, remote teams and even local teams turning remote with the shift to hybrid work model, all are making collaboration and alignment ever more difficult.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Using the relay race metaphor, where so much is dependent on the passing of the baton from one runner to the next, we have developed an interactive workshop for </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ea typeface="Calibri"/>
                <a:cs typeface="Arial" panose="020B0604020202020204" pitchFamily="34" charset="0"/>
                <a:sym typeface="Calibri"/>
              </a:rPr>
              <a:t>crossfunctional</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teams that share critical operational dependencies.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Using real-life, day-to-day situations/scenarios that we will harvest in advance from your team the workshop’s participants and their managers, an interactive discussion is held with the participants with a focus on </a:t>
            </a:r>
            <a:r>
              <a:rPr kumimoji="0" lang="en-US" sz="1200" b="0" i="0" u="none" strike="noStrike" kern="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sym typeface="Calibri"/>
              </a:rPr>
              <a:t>perfecting the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hand-offs” between them (hence “Passing The Baton”).</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6D04EB63-5139-F0B7-5D88-E724A463FE53}"/>
              </a:ext>
            </a:extLst>
          </p:cNvPr>
          <p:cNvPicPr>
            <a:picLocks noChangeAspect="1"/>
          </p:cNvPicPr>
          <p:nvPr/>
        </p:nvPicPr>
        <p:blipFill>
          <a:blip r:embed="rId3"/>
          <a:stretch>
            <a:fillRect/>
          </a:stretch>
        </p:blipFill>
        <p:spPr>
          <a:xfrm>
            <a:off x="1973389" y="6153716"/>
            <a:ext cx="4372547" cy="2455077"/>
          </a:xfrm>
          <a:prstGeom prst="rect">
            <a:avLst/>
          </a:prstGeom>
        </p:spPr>
      </p:pic>
    </p:spTree>
    <p:extLst>
      <p:ext uri="{BB962C8B-B14F-4D97-AF65-F5344CB8AC3E}">
        <p14:creationId xmlns:p14="http://schemas.microsoft.com/office/powerpoint/2010/main" val="3761714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6"/>
          <p:cNvSpPr txBox="1">
            <a:spLocks noGrp="1"/>
          </p:cNvSpPr>
          <p:nvPr>
            <p:ph type="body" idx="4"/>
          </p:nvPr>
        </p:nvSpPr>
        <p:spPr>
          <a:xfrm>
            <a:off x="164350" y="838200"/>
            <a:ext cx="1620000" cy="8619900"/>
          </a:xfrm>
          <a:prstGeom prst="rect">
            <a:avLst/>
          </a:prstGeom>
          <a:solidFill>
            <a:srgbClr val="111E25"/>
          </a:solid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1400"/>
              <a:buNone/>
            </a:pPr>
            <a:br>
              <a:rPr lang="en-US" dirty="0">
                <a:latin typeface="Arial"/>
                <a:ea typeface="Arial"/>
                <a:cs typeface="Arial"/>
                <a:sym typeface="Arial"/>
              </a:rPr>
            </a:br>
            <a:br>
              <a:rPr lang="en-US" dirty="0">
                <a:latin typeface="Arial"/>
                <a:ea typeface="Arial"/>
                <a:cs typeface="Arial"/>
                <a:sym typeface="Arial"/>
              </a:rPr>
            </a:br>
            <a:r>
              <a:rPr lang="en-US" dirty="0">
                <a:latin typeface="Arial"/>
                <a:ea typeface="Arial"/>
                <a:cs typeface="Arial"/>
                <a:sym typeface="Arial"/>
              </a:rPr>
              <a:t>Peer To Peer Learning</a:t>
            </a:r>
            <a:endParaRPr dirty="0">
              <a:latin typeface="Arial"/>
              <a:ea typeface="Arial"/>
              <a:cs typeface="Arial"/>
              <a:sym typeface="Arial"/>
            </a:endParaRPr>
          </a:p>
          <a:p>
            <a:pPr marL="0" lvl="0" indent="0" algn="ctr" rtl="0">
              <a:lnSpc>
                <a:spcPct val="90000"/>
              </a:lnSpc>
              <a:spcBef>
                <a:spcPts val="0"/>
              </a:spcBef>
              <a:spcAft>
                <a:spcPts val="0"/>
              </a:spcAft>
              <a:buClr>
                <a:schemeClr val="lt1"/>
              </a:buClr>
              <a:buSzPts val="1400"/>
              <a:buNone/>
            </a:pPr>
            <a:endParaRPr dirty="0">
              <a:latin typeface="Arial"/>
              <a:ea typeface="Arial"/>
              <a:cs typeface="Arial"/>
              <a:sym typeface="Arial"/>
            </a:endParaRPr>
          </a:p>
        </p:txBody>
      </p:sp>
      <p:grpSp>
        <p:nvGrpSpPr>
          <p:cNvPr id="419" name="Google Shape;419;p46"/>
          <p:cNvGrpSpPr/>
          <p:nvPr/>
        </p:nvGrpSpPr>
        <p:grpSpPr>
          <a:xfrm>
            <a:off x="452346" y="4195750"/>
            <a:ext cx="1044000" cy="1044000"/>
            <a:chOff x="450663" y="4426846"/>
            <a:chExt cx="1044000" cy="1044000"/>
          </a:xfrm>
        </p:grpSpPr>
        <p:pic>
          <p:nvPicPr>
            <p:cNvPr id="420" name="Google Shape;420;p46"/>
            <p:cNvPicPr preferRelativeResize="0"/>
            <p:nvPr/>
          </p:nvPicPr>
          <p:blipFill rotWithShape="1">
            <a:blip r:embed="rId3">
              <a:alphaModFix/>
            </a:blip>
            <a:srcRect/>
            <a:stretch/>
          </p:blipFill>
          <p:spPr>
            <a:xfrm>
              <a:off x="657296" y="4560778"/>
              <a:ext cx="630734" cy="792758"/>
            </a:xfrm>
            <a:prstGeom prst="rect">
              <a:avLst/>
            </a:prstGeom>
            <a:noFill/>
            <a:ln>
              <a:noFill/>
            </a:ln>
          </p:spPr>
        </p:pic>
        <p:sp>
          <p:nvSpPr>
            <p:cNvPr id="421" name="Google Shape;421;p46"/>
            <p:cNvSpPr/>
            <p:nvPr/>
          </p:nvSpPr>
          <p:spPr>
            <a:xfrm>
              <a:off x="450663" y="4426846"/>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422" name="Google Shape;422;p46"/>
          <p:cNvSpPr txBox="1">
            <a:spLocks noGrp="1"/>
          </p:cNvSpPr>
          <p:nvPr>
            <p:ph type="body" idx="2"/>
          </p:nvPr>
        </p:nvSpPr>
        <p:spPr>
          <a:xfrm>
            <a:off x="1770050" y="838200"/>
            <a:ext cx="4860000" cy="8619900"/>
          </a:xfrm>
          <a:prstGeom prst="rect">
            <a:avLst/>
          </a:prstGeom>
          <a:solidFill>
            <a:srgbClr val="F2F2F2">
              <a:alpha val="48627"/>
            </a:srgbClr>
          </a:solid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200"/>
              <a:buNone/>
            </a:pPr>
            <a:endParaRPr sz="1200">
              <a:latin typeface="Arial"/>
              <a:ea typeface="Arial"/>
              <a:cs typeface="Arial"/>
              <a:sym typeface="Arial"/>
            </a:endParaRPr>
          </a:p>
          <a:p>
            <a:pPr marL="0" lvl="0" indent="0" algn="just" rtl="0">
              <a:lnSpc>
                <a:spcPct val="150000"/>
              </a:lnSpc>
              <a:spcBef>
                <a:spcPts val="0"/>
              </a:spcBef>
              <a:spcAft>
                <a:spcPts val="0"/>
              </a:spcAft>
              <a:buClr>
                <a:schemeClr val="dk1"/>
              </a:buClr>
              <a:buSzPts val="1200"/>
              <a:buNone/>
            </a:pPr>
            <a:endParaRPr sz="1200">
              <a:latin typeface="Arial"/>
              <a:ea typeface="Arial"/>
              <a:cs typeface="Arial"/>
              <a:sym typeface="Arial"/>
            </a:endParaRPr>
          </a:p>
          <a:p>
            <a:pPr marL="0" lvl="0" indent="0" algn="just" rtl="0">
              <a:lnSpc>
                <a:spcPct val="150000"/>
              </a:lnSpc>
              <a:spcBef>
                <a:spcPts val="0"/>
              </a:spcBef>
              <a:spcAft>
                <a:spcPts val="0"/>
              </a:spcAft>
              <a:buClr>
                <a:schemeClr val="dk1"/>
              </a:buClr>
              <a:buSzPts val="1200"/>
              <a:buNone/>
            </a:pPr>
            <a:r>
              <a:rPr lang="en-US" sz="1200">
                <a:latin typeface="Arial"/>
                <a:ea typeface="Arial"/>
                <a:cs typeface="Arial"/>
                <a:sym typeface="Arial"/>
              </a:rPr>
              <a:t> </a:t>
            </a:r>
            <a:endParaRPr sz="1200">
              <a:latin typeface="Arial"/>
              <a:ea typeface="Arial"/>
              <a:cs typeface="Arial"/>
              <a:sym typeface="Arial"/>
            </a:endParaRPr>
          </a:p>
          <a:p>
            <a:pPr marL="0" lvl="0" indent="0" algn="just" rtl="0">
              <a:lnSpc>
                <a:spcPct val="150000"/>
              </a:lnSpc>
              <a:spcBef>
                <a:spcPts val="0"/>
              </a:spcBef>
              <a:spcAft>
                <a:spcPts val="0"/>
              </a:spcAft>
              <a:buClr>
                <a:schemeClr val="dk1"/>
              </a:buClr>
              <a:buSzPts val="1200"/>
              <a:buNone/>
            </a:pPr>
            <a:endParaRPr sz="1200">
              <a:latin typeface="Arial"/>
              <a:ea typeface="Arial"/>
              <a:cs typeface="Arial"/>
              <a:sym typeface="Arial"/>
            </a:endParaRPr>
          </a:p>
        </p:txBody>
      </p:sp>
      <p:sp>
        <p:nvSpPr>
          <p:cNvPr id="423" name="Google Shape;423;p46"/>
          <p:cNvSpPr txBox="1"/>
          <p:nvPr/>
        </p:nvSpPr>
        <p:spPr>
          <a:xfrm>
            <a:off x="1875950" y="809171"/>
            <a:ext cx="4648200" cy="72036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000000"/>
                </a:solidFill>
                <a:effectLst/>
                <a:uLnTx/>
                <a:uFillTx/>
                <a:latin typeface="Arial"/>
                <a:ea typeface="Arial"/>
                <a:cs typeface="Arial"/>
                <a:sym typeface="Arial"/>
              </a:rPr>
              <a:t>Peer To Peer Learning-</a:t>
            </a: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 format that would actually focus on harvesting and consolidating their individual respective experiences into knowledge that can be shared by the entire group.</a:t>
            </a:r>
            <a:br>
              <a:rPr kumimoji="0" lang="en-US" sz="1200" b="0" i="0" u="none" strike="noStrike" kern="0" cap="none" spc="0" normalizeH="0" baseline="0" noProof="0">
                <a:ln>
                  <a:noFill/>
                </a:ln>
                <a:solidFill>
                  <a:srgbClr val="000000"/>
                </a:solidFill>
                <a:effectLst/>
                <a:uLnTx/>
                <a:uFillTx/>
                <a:latin typeface="Arial"/>
                <a:ea typeface="Arial"/>
                <a:cs typeface="Arial"/>
                <a:sym typeface="Arial"/>
              </a:rPr>
            </a:b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Periodical peer-to-peer knowledge sharing sessions (we recommend 2-3 per quarter) will:</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Provide your people with the most relevant and relatable knowledge for dealing with challenges that are highly specific to your organization's unique reality (customer types, project types, company culture and DNA, etc).</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Develop/enhance the internal professional network among these peers, likely getting them to support one another on a regular basis, well beyond the boundaries of the P2P knowledge sharing sessions.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Will provide you with invaluable information about the “field sentiment” and about the key challenges being faced by your people on a regular basis. This is the fuel of continuous improvement and at times, groundbreaking innovation.</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Enable your organization to retain valuable knowledge even after the people who provided it have left.</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424" name="Google Shape;424;p46"/>
          <p:cNvPicPr preferRelativeResize="0"/>
          <p:nvPr/>
        </p:nvPicPr>
        <p:blipFill rotWithShape="1">
          <a:blip r:embed="rId4">
            <a:alphaModFix/>
          </a:blip>
          <a:srcRect/>
          <a:stretch/>
        </p:blipFill>
        <p:spPr>
          <a:xfrm>
            <a:off x="4499250" y="7601925"/>
            <a:ext cx="2024901" cy="1770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3353" y="970927"/>
            <a:ext cx="1379950" cy="439608"/>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PRESENTATION SKILLS</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4799" y="742950"/>
            <a:ext cx="4688205" cy="6170728"/>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Presentation skills are crucial for getting ideas across and influencing others, as well as inspiring confidence in the speaker’s capabilities. They help convey complex information in a clear and engaging way, making it easier for audiences to understand and retain the message.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Our approach to Presentation Skills cover the four key building blocks of a great presentation:</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Content Selection:</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How to ensures the information shared is relevant, focused, and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impactful, reinforcing the key message.</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Logical Sequence: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How to helps the audience follow, comprehend and retain the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message.</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Delivery Style: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How to capture audience attention, conveys confidence, and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enhances the impact of the message, making the presentation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more engaging and memorable.</a:t>
            </a:r>
          </a:p>
          <a:p>
            <a:pPr marL="185738" marR="0" lvl="0" indent="-17145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Speaker Confidence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How to stand before an audience despite discomfort with public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speaking, allowing speakers to manage anxiety, project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composure, and deliver their message effectively.</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3" name="Picture 12">
            <a:extLst>
              <a:ext uri="{FF2B5EF4-FFF2-40B4-BE49-F238E27FC236}">
                <a16:creationId xmlns:a16="http://schemas.microsoft.com/office/drawing/2014/main" id="{265AD47F-0FCE-DD61-B0A0-54A9552078E6}"/>
              </a:ext>
            </a:extLst>
          </p:cNvPr>
          <p:cNvPicPr>
            <a:picLocks noChangeAspect="1"/>
          </p:cNvPicPr>
          <p:nvPr/>
        </p:nvPicPr>
        <p:blipFill>
          <a:blip r:embed="rId3"/>
          <a:stretch>
            <a:fillRect/>
          </a:stretch>
        </p:blipFill>
        <p:spPr>
          <a:xfrm>
            <a:off x="2191410" y="6617344"/>
            <a:ext cx="4070350" cy="2172142"/>
          </a:xfrm>
          <a:prstGeom prst="rect">
            <a:avLst/>
          </a:prstGeom>
        </p:spPr>
      </p:pic>
    </p:spTree>
    <p:extLst>
      <p:ext uri="{BB962C8B-B14F-4D97-AF65-F5344CB8AC3E}">
        <p14:creationId xmlns:p14="http://schemas.microsoft.com/office/powerpoint/2010/main" val="515289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REMOTE RAPPORT BUILDING</a:t>
            </a:r>
          </a:p>
        </p:txBody>
      </p:sp>
      <p:sp>
        <p:nvSpPr>
          <p:cNvPr id="3" name="object 3"/>
          <p:cNvSpPr/>
          <p:nvPr/>
        </p:nvSpPr>
        <p:spPr>
          <a:xfrm>
            <a:off x="1759605" y="772668"/>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484752" y="772668"/>
            <a:ext cx="5100214" cy="8940717"/>
          </a:xfrm>
          <a:prstGeom prst="rect">
            <a:avLst/>
          </a:prstGeom>
        </p:spPr>
        <p:txBody>
          <a:bodyPr vert="horz" wrap="square" lIns="0" tIns="109855" rIns="0" bIns="0" rtlCol="0">
            <a:spAutoFit/>
          </a:bodyPr>
          <a:lstStyle/>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Although working remotely, with people from different times zones (and cultures!) is not new and has been one of the defining marks of the Digital Revolution, Covid-19 has radically accelerated this challenge to the extreme, leaving even the most well managed companies with a massive adaptation challenge.</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With the office </a:t>
            </a:r>
            <a:r>
              <a:rPr kumimoji="0" lang="en-US" sz="1200" b="0" i="0" u="none" strike="noStrike" kern="0" cap="none" spc="0" normalizeH="0" baseline="0" noProof="0">
                <a:ln>
                  <a:noFill/>
                </a:ln>
                <a:solidFill>
                  <a:prstClr val="black"/>
                </a:solidFill>
                <a:effectLst/>
                <a:uLnTx/>
                <a:uFillTx/>
                <a:latin typeface="Arial" panose="020B0604020202020204" pitchFamily="34" charset="0"/>
                <a:ea typeface="Calibri"/>
                <a:cs typeface="Arial" panose="020B0604020202020204" pitchFamily="34" charset="0"/>
                <a:sym typeface="Calibri"/>
              </a:rPr>
              <a:t>corridor abandoned</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your people no longer have the same kind of opportunities to have spontaneous and informal interactions which are so critical to rapport and trust building between people who must work together in order to achieve the company’s goals.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For sales organizations, Covid-19 has completely pulled the rug from under their feet. No longer can prospects be engaged with at industry events as an opportunity to kick off a sales process. No longer can your sales people extend a hand shake or informally relate to their customer’s working environment as a way of breaking the ice.</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With the new work from home (WFH) reality, many people need to be given new guidelines, methodological tips and tools pertaining to how to optimize their remote communication skills, with an emphasis on the following categories: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Breaking the ice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Effective use of the camera</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Leveraging non-verbal communication</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Optimal framing</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“Name Calling”</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How to use screen sharing</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Following up (maintaining positive momentum)</a:t>
            </a: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7" name="object 6">
            <a:extLst>
              <a:ext uri="{FF2B5EF4-FFF2-40B4-BE49-F238E27FC236}">
                <a16:creationId xmlns:a16="http://schemas.microsoft.com/office/drawing/2014/main" id="{96CAC396-4B5F-904D-5819-DACBD1C67276}"/>
              </a:ext>
            </a:extLst>
          </p:cNvPr>
          <p:cNvPicPr/>
          <p:nvPr/>
        </p:nvPicPr>
        <p:blipFill>
          <a:blip r:embed="rId2" cstate="print"/>
          <a:stretch>
            <a:fillRect/>
          </a:stretch>
        </p:blipFill>
        <p:spPr>
          <a:xfrm>
            <a:off x="667049" y="4607970"/>
            <a:ext cx="563431" cy="704625"/>
          </a:xfrm>
          <a:prstGeom prst="rect">
            <a:avLst/>
          </a:prstGeom>
        </p:spPr>
      </p:pic>
      <p:sp>
        <p:nvSpPr>
          <p:cNvPr id="8" name="object 7">
            <a:extLst>
              <a:ext uri="{FF2B5EF4-FFF2-40B4-BE49-F238E27FC236}">
                <a16:creationId xmlns:a16="http://schemas.microsoft.com/office/drawing/2014/main" id="{C4133639-7265-C568-76CB-FB5BE58C30F1}"/>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48071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dirty="0">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2935" y="808990"/>
            <a:ext cx="4710430" cy="8420735"/>
          </a:xfrm>
          <a:prstGeom prst="rect">
            <a:avLst/>
          </a:prstGeom>
          <a:noFill/>
          <a:ln>
            <a:noFill/>
          </a:ln>
        </p:spPr>
        <p:txBody>
          <a:bodyPr spcFirstLastPara="1" wrap="square" lIns="91425" tIns="45700" rIns="91425" bIns="45700" anchor="t" anchorCtr="0">
            <a:noAutofit/>
          </a:bodyPr>
          <a:lstStyle/>
          <a:p>
            <a:pPr marL="0" marR="0" lvl="0" indent="0" rtl="0">
              <a:lnSpc>
                <a:spcPct val="150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&lt;PROGRAM_STRUCTURE&gt;</a:t>
            </a: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p:nvPr/>
        </p:nvSpPr>
        <p:spPr>
          <a:xfrm>
            <a:off x="385428" y="970927"/>
            <a:ext cx="1179195" cy="228440"/>
          </a:xfrm>
          <a:prstGeom prst="rect">
            <a:avLst/>
          </a:prstGeom>
          <a:noFill/>
          <a:ln>
            <a:noFill/>
          </a:ln>
        </p:spPr>
        <p:txBody>
          <a:bodyPr spcFirstLastPara="1" wrap="square" lIns="0" tIns="17125" rIns="0" bIns="0" anchor="t" anchorCtr="0">
            <a:spAutoFit/>
          </a:bodyPr>
          <a:lstStyle/>
          <a:p>
            <a:pPr marL="12065" marR="5080" lvl="0" indent="-635" algn="ctr" defTabSz="914400" rtl="0" eaLnBrk="1" fontAlgn="auto" latinLnBrk="0" hangingPunct="1">
              <a:lnSpc>
                <a:spcPct val="97900"/>
              </a:lnSpc>
              <a:spcBef>
                <a:spcPts val="0"/>
              </a:spcBef>
              <a:spcAft>
                <a:spcPts val="0"/>
              </a:spcAft>
              <a:buClr>
                <a:srgbClr val="FFFFFF"/>
              </a:buClr>
              <a:buSzPts val="1400"/>
              <a:buFont typeface="Arial"/>
              <a:buNone/>
              <a:tabLst/>
              <a:defRPr/>
            </a:pPr>
            <a:r>
              <a:rPr kumimoji="0" lang="en-US" sz="1400" b="1" i="0" u="none" strike="noStrike" kern="0" cap="none" spc="0" normalizeH="0" baseline="0" noProof="0" dirty="0">
                <a:ln>
                  <a:noFill/>
                </a:ln>
                <a:solidFill>
                  <a:srgbClr val="FFFFFF"/>
                </a:solidFill>
                <a:effectLst/>
                <a:uLnTx/>
                <a:uFillTx/>
                <a:latin typeface="Arial"/>
                <a:ea typeface="Arial"/>
                <a:cs typeface="Arial"/>
                <a:sym typeface="Arial"/>
              </a:rPr>
              <a:t>Resilience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7;p1"/>
          <p:cNvSpPr/>
          <p:nvPr/>
        </p:nvSpPr>
        <p:spPr>
          <a:xfrm>
            <a:off x="1759605" y="772668"/>
            <a:ext cx="4860290" cy="8640445"/>
          </a:xfrm>
          <a:custGeom>
            <a:avLst/>
            <a:gdLst/>
            <a:ahLst/>
            <a:cxnLst/>
            <a:rect l="l" t="t" r="r" b="b"/>
            <a:pathLst>
              <a:path w="4860290" h="8640445" extrusionOk="0">
                <a:moveTo>
                  <a:pt x="4859997" y="0"/>
                </a:moveTo>
                <a:lnTo>
                  <a:pt x="0" y="0"/>
                </a:lnTo>
                <a:lnTo>
                  <a:pt x="0" y="8639999"/>
                </a:lnTo>
                <a:lnTo>
                  <a:pt x="4859997" y="8639999"/>
                </a:lnTo>
                <a:lnTo>
                  <a:pt x="4859997" y="0"/>
                </a:lnTo>
                <a:close/>
              </a:path>
            </a:pathLst>
          </a:custGeom>
          <a:solidFill>
            <a:srgbClr val="BFBFBF">
              <a:alpha val="9411"/>
            </a:srgbClr>
          </a:solidFill>
          <a:ln>
            <a:noFill/>
          </a:ln>
        </p:spPr>
        <p:txBody>
          <a:bodyPr spcFirstLastPara="1" wrap="square" lIns="0" tIns="0" rIns="0" bIns="0"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58;p1"/>
          <p:cNvSpPr txBox="1"/>
          <p:nvPr/>
        </p:nvSpPr>
        <p:spPr>
          <a:xfrm>
            <a:off x="273034" y="772668"/>
            <a:ext cx="1403985" cy="198259"/>
          </a:xfrm>
          <a:prstGeom prst="rect">
            <a:avLst/>
          </a:prstGeom>
          <a:noFill/>
          <a:ln>
            <a:noFill/>
          </a:ln>
        </p:spPr>
        <p:txBody>
          <a:bodyPr spcFirstLastPara="1" wrap="square" lIns="0" tIns="17125" rIns="0" bIns="0" anchor="t" anchorCtr="0">
            <a:spAutoFit/>
          </a:bodyPr>
          <a:lstStyle/>
          <a:p>
            <a:pPr marL="182880" marR="175895" lvl="0" indent="-634" algn="ctr" defTabSz="914400" rtl="0" eaLnBrk="1" fontAlgn="auto" latinLnBrk="0" hangingPunct="1">
              <a:lnSpc>
                <a:spcPct val="97900"/>
              </a:lnSpc>
              <a:spcBef>
                <a:spcPts val="0"/>
              </a:spcBef>
              <a:spcAft>
                <a:spcPts val="0"/>
              </a:spcAft>
              <a:buClr>
                <a:srgbClr val="000000"/>
              </a:buClr>
              <a:buSzPts val="1200"/>
              <a:buFont typeface="Arial"/>
              <a:buNone/>
              <a:tabLst/>
              <a:defRPr/>
            </a:pPr>
            <a:r>
              <a:rPr kumimoji="0" lang="en-US" sz="1200" b="0" i="0" u="sng" strike="noStrike" kern="0" cap="none" spc="0" normalizeH="0" baseline="0" noProof="0">
                <a:ln>
                  <a:noFill/>
                </a:ln>
                <a:solidFill>
                  <a:srgbClr val="000000"/>
                </a:solidFill>
                <a:effectLst/>
                <a:uLnTx/>
                <a:uFillTx/>
                <a:latin typeface="Times New Roman"/>
                <a:ea typeface="Times New Roman"/>
                <a:cs typeface="Times New Roman"/>
                <a:sym typeface="Times New Roman"/>
              </a:rPr>
              <a:t>	</a:t>
            </a:r>
            <a:endParaRPr kumimoji="0"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59" name="Google Shape;59;p1"/>
          <p:cNvSpPr txBox="1"/>
          <p:nvPr/>
        </p:nvSpPr>
        <p:spPr>
          <a:xfrm>
            <a:off x="1484752" y="772668"/>
            <a:ext cx="5100214" cy="5062733"/>
          </a:xfrm>
          <a:prstGeom prst="rect">
            <a:avLst/>
          </a:prstGeom>
          <a:noFill/>
          <a:ln>
            <a:noFill/>
          </a:ln>
        </p:spPr>
        <p:txBody>
          <a:bodyPr spcFirstLastPara="1" wrap="square" lIns="0" tIns="109850" rIns="0" bIns="0" anchor="t" anchorCtr="0">
            <a:spAutoFit/>
          </a:bodyPr>
          <a:lstStyle/>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Although the Homo Sapiens-Sapiens have proven to be a super-resilient species over the past hundreds of thousands of years, it seems that our even greater ability to innovate has led to a dangerous imbalance between our ability to innovate and our ability to adapt.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Emotional and psychological resilience was already a serious issue as a result of the unprecedented impact of the Digital Revolution. But with the arrival of Covid-19, it seems humanity’s ability to “bounce back” is now truly being put to the test.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In this inspirational and practical session we will review several ways in which each one of us can boost our individual resilience (and that of people around us) on a day to day bases. We will look at tried and proven methodologies that can do more than help us bounce back. That can help up bounce forward!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0" algn="just" defTabSz="914400" rtl="0" eaLnBrk="1" fontAlgn="auto" latinLnBrk="0" hangingPunct="1">
              <a:lnSpc>
                <a:spcPct val="15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0" name="Google Shape;60;p1"/>
          <p:cNvSpPr txBox="1">
            <a:spLocks noGrp="1"/>
          </p:cNvSpPr>
          <p:nvPr>
            <p:ph type="ftr" idx="11"/>
          </p:nvPr>
        </p:nvSpPr>
        <p:spPr>
          <a:xfrm>
            <a:off x="2675623" y="9504352"/>
            <a:ext cx="1214120" cy="211454"/>
          </a:xfrm>
          <a:prstGeom prst="rect">
            <a:avLst/>
          </a:prstGeom>
          <a:noFill/>
          <a:ln>
            <a:noFill/>
          </a:ln>
        </p:spPr>
        <p:txBody>
          <a:bodyPr spcFirstLastPara="1" wrap="square" lIns="0" tIns="50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1" i="0" u="none" strike="noStrike" kern="0" cap="none" spc="0" normalizeH="0" baseline="0" noProof="0">
                <a:ln>
                  <a:noFill/>
                </a:ln>
                <a:solidFill>
                  <a:srgbClr val="111E25"/>
                </a:solidFill>
                <a:effectLst/>
                <a:uLnTx/>
                <a:uFillTx/>
                <a:latin typeface="Trebuchet MS"/>
                <a:sym typeface="Trebuchet MS"/>
              </a:rPr>
              <a:t>VAYOMAR GLOBAL</a:t>
            </a:r>
            <a:endParaRPr kumimoji="0" sz="1200" b="1" i="0" u="none" strike="noStrike" kern="0" cap="none" spc="0" normalizeH="0" baseline="0" noProof="0">
              <a:ln>
                <a:noFill/>
              </a:ln>
              <a:solidFill>
                <a:srgbClr val="111E25"/>
              </a:solidFill>
              <a:effectLst/>
              <a:uLnTx/>
              <a:uFillTx/>
              <a:latin typeface="Trebuchet MS"/>
              <a:sym typeface="Trebuchet MS"/>
            </a:endParaRPr>
          </a:p>
        </p:txBody>
      </p:sp>
      <p:pic>
        <p:nvPicPr>
          <p:cNvPr id="61" name="Google Shape;61;p1"/>
          <p:cNvPicPr preferRelativeResize="0"/>
          <p:nvPr/>
        </p:nvPicPr>
        <p:blipFill rotWithShape="1">
          <a:blip r:embed="rId3">
            <a:alphaModFix/>
          </a:blip>
          <a:srcRect/>
          <a:stretch/>
        </p:blipFill>
        <p:spPr>
          <a:xfrm>
            <a:off x="667049" y="4607970"/>
            <a:ext cx="563431" cy="704625"/>
          </a:xfrm>
          <a:prstGeom prst="rect">
            <a:avLst/>
          </a:prstGeom>
          <a:noFill/>
          <a:ln>
            <a:noFill/>
          </a:ln>
        </p:spPr>
      </p:pic>
      <p:sp>
        <p:nvSpPr>
          <p:cNvPr id="62" name="Google Shape;62;p1"/>
          <p:cNvSpPr/>
          <p:nvPr/>
        </p:nvSpPr>
        <p:spPr>
          <a:xfrm>
            <a:off x="472067" y="4476189"/>
            <a:ext cx="954741" cy="953621"/>
          </a:xfrm>
          <a:custGeom>
            <a:avLst/>
            <a:gdLst/>
            <a:ahLst/>
            <a:cxnLst/>
            <a:rect l="l" t="t" r="r" b="b"/>
            <a:pathLst>
              <a:path w="1082039" h="1080770" extrusionOk="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extrusionOk="0">
                <a:moveTo>
                  <a:pt x="515111" y="39370"/>
                </a:moveTo>
                <a:lnTo>
                  <a:pt x="515111" y="38100"/>
                </a:lnTo>
                <a:lnTo>
                  <a:pt x="541019" y="38100"/>
                </a:lnTo>
                <a:lnTo>
                  <a:pt x="515111" y="39370"/>
                </a:lnTo>
                <a:close/>
              </a:path>
              <a:path w="1082039" h="1080770" extrusionOk="0">
                <a:moveTo>
                  <a:pt x="566927" y="39370"/>
                </a:moveTo>
                <a:lnTo>
                  <a:pt x="541019" y="38100"/>
                </a:lnTo>
                <a:lnTo>
                  <a:pt x="566927" y="38100"/>
                </a:lnTo>
                <a:lnTo>
                  <a:pt x="566927" y="39370"/>
                </a:lnTo>
                <a:close/>
              </a:path>
              <a:path w="1082039" h="1080770" extrusionOk="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extrusionOk="0">
                <a:moveTo>
                  <a:pt x="414527" y="54610"/>
                </a:moveTo>
                <a:lnTo>
                  <a:pt x="416052" y="53340"/>
                </a:lnTo>
                <a:lnTo>
                  <a:pt x="419709" y="53340"/>
                </a:lnTo>
                <a:lnTo>
                  <a:pt x="414527" y="54610"/>
                </a:lnTo>
                <a:close/>
              </a:path>
              <a:path w="1082039" h="1080770" extrusionOk="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extrusionOk="0">
                <a:moveTo>
                  <a:pt x="321564" y="87630"/>
                </a:moveTo>
                <a:lnTo>
                  <a:pt x="323088" y="86360"/>
                </a:lnTo>
                <a:lnTo>
                  <a:pt x="324612" y="86360"/>
                </a:lnTo>
                <a:lnTo>
                  <a:pt x="321564" y="87630"/>
                </a:lnTo>
                <a:close/>
              </a:path>
              <a:path w="1082039" h="1080770" extrusionOk="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extrusionOk="0">
                <a:moveTo>
                  <a:pt x="259080" y="124460"/>
                </a:moveTo>
                <a:lnTo>
                  <a:pt x="260604" y="123190"/>
                </a:lnTo>
                <a:lnTo>
                  <a:pt x="261019" y="123190"/>
                </a:lnTo>
                <a:lnTo>
                  <a:pt x="259080" y="124460"/>
                </a:lnTo>
                <a:close/>
              </a:path>
              <a:path w="1082039" h="1080770" extrusionOk="0">
                <a:moveTo>
                  <a:pt x="842772" y="138430"/>
                </a:moveTo>
                <a:lnTo>
                  <a:pt x="821436" y="123190"/>
                </a:lnTo>
                <a:lnTo>
                  <a:pt x="885444" y="123190"/>
                </a:lnTo>
                <a:lnTo>
                  <a:pt x="900684" y="135890"/>
                </a:lnTo>
                <a:lnTo>
                  <a:pt x="841248" y="135890"/>
                </a:lnTo>
                <a:lnTo>
                  <a:pt x="842772" y="138430"/>
                </a:lnTo>
                <a:close/>
              </a:path>
              <a:path w="1082039" h="1080770" extrusionOk="0">
                <a:moveTo>
                  <a:pt x="239268" y="138430"/>
                </a:moveTo>
                <a:lnTo>
                  <a:pt x="240791" y="135890"/>
                </a:lnTo>
                <a:lnTo>
                  <a:pt x="242824" y="135890"/>
                </a:lnTo>
                <a:lnTo>
                  <a:pt x="239268" y="138430"/>
                </a:lnTo>
                <a:close/>
              </a:path>
              <a:path w="1082039" h="1080770" extrusionOk="0">
                <a:moveTo>
                  <a:pt x="861060" y="153670"/>
                </a:moveTo>
                <a:lnTo>
                  <a:pt x="841248" y="135890"/>
                </a:lnTo>
                <a:lnTo>
                  <a:pt x="900684" y="135890"/>
                </a:lnTo>
                <a:lnTo>
                  <a:pt x="905256" y="139700"/>
                </a:lnTo>
                <a:lnTo>
                  <a:pt x="917868" y="152400"/>
                </a:lnTo>
                <a:lnTo>
                  <a:pt x="861060" y="152400"/>
                </a:lnTo>
                <a:lnTo>
                  <a:pt x="861060" y="153670"/>
                </a:lnTo>
                <a:close/>
              </a:path>
              <a:path w="1082039" h="1080770" extrusionOk="0">
                <a:moveTo>
                  <a:pt x="220980" y="153670"/>
                </a:moveTo>
                <a:lnTo>
                  <a:pt x="220980" y="152400"/>
                </a:lnTo>
                <a:lnTo>
                  <a:pt x="222395" y="152400"/>
                </a:lnTo>
                <a:lnTo>
                  <a:pt x="220980" y="153670"/>
                </a:lnTo>
                <a:close/>
              </a:path>
              <a:path w="1082039" h="1080770" extrusionOk="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extrusionOk="0">
                <a:moveTo>
                  <a:pt x="137787" y="240030"/>
                </a:moveTo>
                <a:lnTo>
                  <a:pt x="137160" y="240030"/>
                </a:lnTo>
                <a:lnTo>
                  <a:pt x="138684" y="238760"/>
                </a:lnTo>
                <a:lnTo>
                  <a:pt x="137787" y="240030"/>
                </a:lnTo>
                <a:close/>
              </a:path>
              <a:path w="1082039" h="1080770" extrusionOk="0">
                <a:moveTo>
                  <a:pt x="1002792" y="260350"/>
                </a:moveTo>
                <a:lnTo>
                  <a:pt x="958596" y="260350"/>
                </a:lnTo>
                <a:lnTo>
                  <a:pt x="943356" y="238760"/>
                </a:lnTo>
                <a:lnTo>
                  <a:pt x="989076" y="238760"/>
                </a:lnTo>
                <a:lnTo>
                  <a:pt x="1002792" y="260350"/>
                </a:lnTo>
                <a:close/>
              </a:path>
              <a:path w="1082039" h="1080770" extrusionOk="0">
                <a:moveTo>
                  <a:pt x="123444" y="260350"/>
                </a:moveTo>
                <a:lnTo>
                  <a:pt x="123444" y="259080"/>
                </a:lnTo>
                <a:lnTo>
                  <a:pt x="124340" y="259080"/>
                </a:lnTo>
                <a:lnTo>
                  <a:pt x="123444" y="260350"/>
                </a:lnTo>
                <a:close/>
              </a:path>
              <a:path w="1082039" h="1080770" extrusionOk="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extrusionOk="0">
                <a:moveTo>
                  <a:pt x="77724" y="345440"/>
                </a:moveTo>
                <a:lnTo>
                  <a:pt x="77724" y="344170"/>
                </a:lnTo>
                <a:lnTo>
                  <a:pt x="78232" y="344170"/>
                </a:lnTo>
                <a:lnTo>
                  <a:pt x="77724" y="345440"/>
                </a:lnTo>
                <a:close/>
              </a:path>
              <a:path w="1082039" h="1080770" extrusionOk="0">
                <a:moveTo>
                  <a:pt x="1013460" y="368300"/>
                </a:moveTo>
                <a:lnTo>
                  <a:pt x="1004315" y="344170"/>
                </a:lnTo>
                <a:lnTo>
                  <a:pt x="1044661" y="344170"/>
                </a:lnTo>
                <a:lnTo>
                  <a:pt x="1048511" y="354330"/>
                </a:lnTo>
                <a:lnTo>
                  <a:pt x="1052866" y="367030"/>
                </a:lnTo>
                <a:lnTo>
                  <a:pt x="1013460" y="367030"/>
                </a:lnTo>
                <a:lnTo>
                  <a:pt x="1013460" y="368300"/>
                </a:lnTo>
                <a:close/>
              </a:path>
              <a:path w="1082039" h="1080770" extrusionOk="0">
                <a:moveTo>
                  <a:pt x="68580" y="368300"/>
                </a:moveTo>
                <a:lnTo>
                  <a:pt x="68580" y="367030"/>
                </a:lnTo>
                <a:lnTo>
                  <a:pt x="69061" y="367030"/>
                </a:lnTo>
                <a:lnTo>
                  <a:pt x="68580" y="368300"/>
                </a:lnTo>
                <a:close/>
              </a:path>
              <a:path w="1082039" h="1080770" extrusionOk="0">
                <a:moveTo>
                  <a:pt x="1067598" y="415290"/>
                </a:moveTo>
                <a:lnTo>
                  <a:pt x="1028700" y="415290"/>
                </a:lnTo>
                <a:lnTo>
                  <a:pt x="1013460" y="367030"/>
                </a:lnTo>
                <a:lnTo>
                  <a:pt x="1052866" y="367030"/>
                </a:lnTo>
                <a:lnTo>
                  <a:pt x="1057656" y="381000"/>
                </a:lnTo>
                <a:lnTo>
                  <a:pt x="1065276" y="405130"/>
                </a:lnTo>
                <a:lnTo>
                  <a:pt x="1067598" y="415290"/>
                </a:lnTo>
                <a:close/>
              </a:path>
              <a:path w="1082039" h="1080770" extrusionOk="0">
                <a:moveTo>
                  <a:pt x="53339" y="415290"/>
                </a:moveTo>
                <a:lnTo>
                  <a:pt x="53339" y="414020"/>
                </a:lnTo>
                <a:lnTo>
                  <a:pt x="53741" y="414020"/>
                </a:lnTo>
                <a:lnTo>
                  <a:pt x="53339" y="415290"/>
                </a:lnTo>
                <a:close/>
              </a:path>
              <a:path w="1082039" h="1080770" extrusionOk="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extrusionOk="0">
                <a:moveTo>
                  <a:pt x="48545" y="439420"/>
                </a:moveTo>
                <a:lnTo>
                  <a:pt x="47244" y="439420"/>
                </a:lnTo>
                <a:lnTo>
                  <a:pt x="48768" y="438150"/>
                </a:lnTo>
                <a:lnTo>
                  <a:pt x="48545" y="439420"/>
                </a:lnTo>
                <a:close/>
              </a:path>
              <a:path w="1082039" h="1080770" extrusionOk="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extrusionOk="0">
                <a:moveTo>
                  <a:pt x="40995" y="490220"/>
                </a:moveTo>
                <a:lnTo>
                  <a:pt x="39624" y="490220"/>
                </a:lnTo>
                <a:lnTo>
                  <a:pt x="41148" y="488950"/>
                </a:lnTo>
                <a:lnTo>
                  <a:pt x="40995" y="490220"/>
                </a:lnTo>
                <a:close/>
              </a:path>
              <a:path w="1082039" h="1080770" extrusionOk="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extrusionOk="0">
                <a:moveTo>
                  <a:pt x="1042415" y="515620"/>
                </a:moveTo>
                <a:lnTo>
                  <a:pt x="1042343" y="514350"/>
                </a:lnTo>
                <a:lnTo>
                  <a:pt x="1042415" y="515620"/>
                </a:lnTo>
                <a:close/>
              </a:path>
              <a:path w="1082039" h="1080770" extrusionOk="0">
                <a:moveTo>
                  <a:pt x="44631" y="618490"/>
                </a:moveTo>
                <a:lnTo>
                  <a:pt x="44196" y="618490"/>
                </a:lnTo>
                <a:lnTo>
                  <a:pt x="44196" y="615950"/>
                </a:lnTo>
                <a:lnTo>
                  <a:pt x="44631" y="618490"/>
                </a:lnTo>
                <a:close/>
              </a:path>
              <a:path w="1082039" h="1080770" extrusionOk="0">
                <a:moveTo>
                  <a:pt x="1072618" y="642620"/>
                </a:moveTo>
                <a:lnTo>
                  <a:pt x="1033272" y="642620"/>
                </a:lnTo>
                <a:lnTo>
                  <a:pt x="1037844" y="615950"/>
                </a:lnTo>
                <a:lnTo>
                  <a:pt x="1037844" y="618490"/>
                </a:lnTo>
                <a:lnTo>
                  <a:pt x="1076379" y="618490"/>
                </a:lnTo>
                <a:lnTo>
                  <a:pt x="1075944" y="622300"/>
                </a:lnTo>
                <a:lnTo>
                  <a:pt x="1072618" y="642620"/>
                </a:lnTo>
                <a:close/>
              </a:path>
              <a:path w="1082039" h="1080770" extrusionOk="0">
                <a:moveTo>
                  <a:pt x="48768" y="642620"/>
                </a:moveTo>
                <a:lnTo>
                  <a:pt x="47244" y="641350"/>
                </a:lnTo>
                <a:lnTo>
                  <a:pt x="48550" y="641350"/>
                </a:lnTo>
                <a:lnTo>
                  <a:pt x="48768" y="642620"/>
                </a:lnTo>
                <a:close/>
              </a:path>
              <a:path w="1082039" h="1080770" extrusionOk="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extrusionOk="0">
                <a:moveTo>
                  <a:pt x="53720" y="666750"/>
                </a:moveTo>
                <a:lnTo>
                  <a:pt x="53339" y="666750"/>
                </a:lnTo>
                <a:lnTo>
                  <a:pt x="53339" y="665480"/>
                </a:lnTo>
                <a:lnTo>
                  <a:pt x="53720" y="666750"/>
                </a:lnTo>
                <a:close/>
              </a:path>
              <a:path w="1082039" h="1080770" extrusionOk="0">
                <a:moveTo>
                  <a:pt x="1060921" y="690880"/>
                </a:moveTo>
                <a:lnTo>
                  <a:pt x="1021080" y="690880"/>
                </a:lnTo>
                <a:lnTo>
                  <a:pt x="1028700" y="665480"/>
                </a:lnTo>
                <a:lnTo>
                  <a:pt x="1067714" y="665480"/>
                </a:lnTo>
                <a:lnTo>
                  <a:pt x="1065276" y="675640"/>
                </a:lnTo>
                <a:lnTo>
                  <a:pt x="1060921" y="690880"/>
                </a:lnTo>
                <a:close/>
              </a:path>
              <a:path w="1082039" h="1080770" extrusionOk="0">
                <a:moveTo>
                  <a:pt x="61361" y="690880"/>
                </a:moveTo>
                <a:lnTo>
                  <a:pt x="60960" y="690880"/>
                </a:lnTo>
                <a:lnTo>
                  <a:pt x="60960" y="689610"/>
                </a:lnTo>
                <a:lnTo>
                  <a:pt x="61361" y="690880"/>
                </a:lnTo>
                <a:close/>
              </a:path>
              <a:path w="1082039" h="1080770" extrusionOk="0">
                <a:moveTo>
                  <a:pt x="1053324" y="713740"/>
                </a:moveTo>
                <a:lnTo>
                  <a:pt x="1013460" y="713740"/>
                </a:lnTo>
                <a:lnTo>
                  <a:pt x="1021080" y="689610"/>
                </a:lnTo>
                <a:lnTo>
                  <a:pt x="1021080" y="690880"/>
                </a:lnTo>
                <a:lnTo>
                  <a:pt x="1060921" y="690880"/>
                </a:lnTo>
                <a:lnTo>
                  <a:pt x="1057656" y="702310"/>
                </a:lnTo>
                <a:lnTo>
                  <a:pt x="1053324" y="713740"/>
                </a:lnTo>
                <a:close/>
              </a:path>
              <a:path w="1082039" h="1080770" extrusionOk="0">
                <a:moveTo>
                  <a:pt x="69061" y="713740"/>
                </a:moveTo>
                <a:lnTo>
                  <a:pt x="68580" y="713740"/>
                </a:lnTo>
                <a:lnTo>
                  <a:pt x="68580" y="712470"/>
                </a:lnTo>
                <a:lnTo>
                  <a:pt x="69061" y="713740"/>
                </a:lnTo>
                <a:close/>
              </a:path>
              <a:path w="1082039" h="1080770" extrusionOk="0">
                <a:moveTo>
                  <a:pt x="1044661" y="736600"/>
                </a:moveTo>
                <a:lnTo>
                  <a:pt x="1004315" y="736600"/>
                </a:lnTo>
                <a:lnTo>
                  <a:pt x="1013460" y="712470"/>
                </a:lnTo>
                <a:lnTo>
                  <a:pt x="1013460" y="713740"/>
                </a:lnTo>
                <a:lnTo>
                  <a:pt x="1053324" y="713740"/>
                </a:lnTo>
                <a:lnTo>
                  <a:pt x="1044661" y="736600"/>
                </a:lnTo>
                <a:close/>
              </a:path>
              <a:path w="1082039" h="1080770" extrusionOk="0">
                <a:moveTo>
                  <a:pt x="78232" y="736600"/>
                </a:moveTo>
                <a:lnTo>
                  <a:pt x="77724" y="736600"/>
                </a:lnTo>
                <a:lnTo>
                  <a:pt x="77724" y="735330"/>
                </a:lnTo>
                <a:lnTo>
                  <a:pt x="78232" y="736600"/>
                </a:lnTo>
                <a:close/>
              </a:path>
              <a:path w="1082039" h="1080770" extrusionOk="0">
                <a:moveTo>
                  <a:pt x="1035437" y="759460"/>
                </a:moveTo>
                <a:lnTo>
                  <a:pt x="993648" y="759460"/>
                </a:lnTo>
                <a:lnTo>
                  <a:pt x="1004315" y="735330"/>
                </a:lnTo>
                <a:lnTo>
                  <a:pt x="1004315" y="736600"/>
                </a:lnTo>
                <a:lnTo>
                  <a:pt x="1044661" y="736600"/>
                </a:lnTo>
                <a:lnTo>
                  <a:pt x="1039368" y="750570"/>
                </a:lnTo>
                <a:lnTo>
                  <a:pt x="1035437" y="759460"/>
                </a:lnTo>
                <a:close/>
              </a:path>
              <a:path w="1082039" h="1080770" extrusionOk="0">
                <a:moveTo>
                  <a:pt x="1025313" y="781050"/>
                </a:moveTo>
                <a:lnTo>
                  <a:pt x="982980" y="781050"/>
                </a:lnTo>
                <a:lnTo>
                  <a:pt x="993648" y="758190"/>
                </a:lnTo>
                <a:lnTo>
                  <a:pt x="993648" y="759460"/>
                </a:lnTo>
                <a:lnTo>
                  <a:pt x="1035437" y="759460"/>
                </a:lnTo>
                <a:lnTo>
                  <a:pt x="1028700" y="774700"/>
                </a:lnTo>
                <a:lnTo>
                  <a:pt x="1025313" y="781050"/>
                </a:lnTo>
                <a:close/>
              </a:path>
              <a:path w="1082039" h="1080770" extrusionOk="0">
                <a:moveTo>
                  <a:pt x="99060" y="781050"/>
                </a:moveTo>
                <a:lnTo>
                  <a:pt x="97535" y="779780"/>
                </a:lnTo>
                <a:lnTo>
                  <a:pt x="98382" y="779780"/>
                </a:lnTo>
                <a:lnTo>
                  <a:pt x="99060" y="781050"/>
                </a:lnTo>
                <a:close/>
              </a:path>
              <a:path w="1082039" h="1080770" extrusionOk="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extrusionOk="0">
                <a:moveTo>
                  <a:pt x="125236" y="822960"/>
                </a:moveTo>
                <a:lnTo>
                  <a:pt x="123444" y="822960"/>
                </a:lnTo>
                <a:lnTo>
                  <a:pt x="123444" y="820420"/>
                </a:lnTo>
                <a:lnTo>
                  <a:pt x="125236" y="822960"/>
                </a:lnTo>
                <a:close/>
              </a:path>
              <a:path w="1082039" h="1080770" extrusionOk="0">
                <a:moveTo>
                  <a:pt x="989838" y="842010"/>
                </a:moveTo>
                <a:lnTo>
                  <a:pt x="943356" y="842010"/>
                </a:lnTo>
                <a:lnTo>
                  <a:pt x="958596" y="820420"/>
                </a:lnTo>
                <a:lnTo>
                  <a:pt x="957072" y="822960"/>
                </a:lnTo>
                <a:lnTo>
                  <a:pt x="1001268" y="822960"/>
                </a:lnTo>
                <a:lnTo>
                  <a:pt x="989838" y="842010"/>
                </a:lnTo>
                <a:close/>
              </a:path>
              <a:path w="1082039" h="1080770" extrusionOk="0">
                <a:moveTo>
                  <a:pt x="138684" y="842010"/>
                </a:moveTo>
                <a:lnTo>
                  <a:pt x="137160" y="840740"/>
                </a:lnTo>
                <a:lnTo>
                  <a:pt x="137787" y="840740"/>
                </a:lnTo>
                <a:lnTo>
                  <a:pt x="138684" y="842010"/>
                </a:lnTo>
                <a:close/>
              </a:path>
              <a:path w="1082039" h="1080770" extrusionOk="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extrusionOk="0">
                <a:moveTo>
                  <a:pt x="185928" y="896620"/>
                </a:moveTo>
                <a:lnTo>
                  <a:pt x="184404" y="895350"/>
                </a:lnTo>
                <a:lnTo>
                  <a:pt x="184621" y="895350"/>
                </a:lnTo>
                <a:lnTo>
                  <a:pt x="185928" y="896620"/>
                </a:lnTo>
                <a:close/>
              </a:path>
              <a:path w="1082039" h="1080770" extrusionOk="0">
                <a:moveTo>
                  <a:pt x="933003" y="913130"/>
                </a:moveTo>
                <a:lnTo>
                  <a:pt x="879348" y="913130"/>
                </a:lnTo>
                <a:lnTo>
                  <a:pt x="896111" y="895350"/>
                </a:lnTo>
                <a:lnTo>
                  <a:pt x="896111" y="896620"/>
                </a:lnTo>
                <a:lnTo>
                  <a:pt x="948537" y="896620"/>
                </a:lnTo>
                <a:lnTo>
                  <a:pt x="941832" y="904240"/>
                </a:lnTo>
                <a:lnTo>
                  <a:pt x="933003" y="913130"/>
                </a:lnTo>
                <a:close/>
              </a:path>
              <a:path w="1082039" h="1080770" extrusionOk="0">
                <a:moveTo>
                  <a:pt x="204098" y="913130"/>
                </a:moveTo>
                <a:lnTo>
                  <a:pt x="202691" y="913130"/>
                </a:lnTo>
                <a:lnTo>
                  <a:pt x="202691" y="911860"/>
                </a:lnTo>
                <a:lnTo>
                  <a:pt x="204098" y="913130"/>
                </a:lnTo>
                <a:close/>
              </a:path>
              <a:path w="1082039" h="1080770" extrusionOk="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extrusionOk="0">
                <a:moveTo>
                  <a:pt x="242824" y="944880"/>
                </a:moveTo>
                <a:lnTo>
                  <a:pt x="240791" y="944880"/>
                </a:lnTo>
                <a:lnTo>
                  <a:pt x="239268" y="942340"/>
                </a:lnTo>
                <a:lnTo>
                  <a:pt x="242824" y="944880"/>
                </a:lnTo>
                <a:close/>
              </a:path>
              <a:path w="1082039" h="1080770" extrusionOk="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extrusionOk="0">
                <a:moveTo>
                  <a:pt x="281178" y="971550"/>
                </a:moveTo>
                <a:lnTo>
                  <a:pt x="280416" y="971550"/>
                </a:lnTo>
                <a:lnTo>
                  <a:pt x="278891" y="970280"/>
                </a:lnTo>
                <a:lnTo>
                  <a:pt x="281178" y="971550"/>
                </a:lnTo>
                <a:close/>
              </a:path>
              <a:path w="1082039" h="1080770" extrusionOk="0">
                <a:moveTo>
                  <a:pt x="835013" y="994410"/>
                </a:moveTo>
                <a:lnTo>
                  <a:pt x="758952" y="994410"/>
                </a:lnTo>
                <a:lnTo>
                  <a:pt x="801623" y="970280"/>
                </a:lnTo>
                <a:lnTo>
                  <a:pt x="801623" y="971550"/>
                </a:lnTo>
                <a:lnTo>
                  <a:pt x="868680" y="971550"/>
                </a:lnTo>
                <a:lnTo>
                  <a:pt x="864108" y="975360"/>
                </a:lnTo>
                <a:lnTo>
                  <a:pt x="835013" y="994410"/>
                </a:lnTo>
                <a:close/>
              </a:path>
              <a:path w="1082039" h="1080770" extrusionOk="0">
                <a:moveTo>
                  <a:pt x="324612" y="994410"/>
                </a:moveTo>
                <a:lnTo>
                  <a:pt x="323088" y="994410"/>
                </a:lnTo>
                <a:lnTo>
                  <a:pt x="321564" y="993140"/>
                </a:lnTo>
                <a:lnTo>
                  <a:pt x="324612" y="994410"/>
                </a:lnTo>
                <a:close/>
              </a:path>
              <a:path w="1082039" h="1080770" extrusionOk="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extrusionOk="0">
                <a:moveTo>
                  <a:pt x="445388" y="1033780"/>
                </a:moveTo>
                <a:lnTo>
                  <a:pt x="440435" y="1033780"/>
                </a:lnTo>
                <a:lnTo>
                  <a:pt x="438911" y="1032510"/>
                </a:lnTo>
                <a:lnTo>
                  <a:pt x="445388" y="1033780"/>
                </a:lnTo>
                <a:close/>
              </a:path>
              <a:path w="1082039" h="1080770" extrusionOk="0">
                <a:moveTo>
                  <a:pt x="744160" y="1041400"/>
                </a:moveTo>
                <a:lnTo>
                  <a:pt x="591311" y="1041400"/>
                </a:lnTo>
                <a:lnTo>
                  <a:pt x="643127" y="1032510"/>
                </a:lnTo>
                <a:lnTo>
                  <a:pt x="641604" y="1033780"/>
                </a:lnTo>
                <a:lnTo>
                  <a:pt x="761372" y="1033780"/>
                </a:lnTo>
                <a:lnTo>
                  <a:pt x="744160" y="1041400"/>
                </a:lnTo>
                <a:close/>
              </a:path>
              <a:path w="1082039" h="1080770" extrusionOk="0">
                <a:moveTo>
                  <a:pt x="502158" y="1041400"/>
                </a:moveTo>
                <a:lnTo>
                  <a:pt x="489204" y="1041400"/>
                </a:lnTo>
                <a:lnTo>
                  <a:pt x="489204" y="1040130"/>
                </a:lnTo>
                <a:lnTo>
                  <a:pt x="502158" y="1041400"/>
                </a:lnTo>
                <a:close/>
              </a:path>
              <a:path w="1082039" h="1080770" extrusionOk="0">
                <a:moveTo>
                  <a:pt x="741291" y="1042670"/>
                </a:moveTo>
                <a:lnTo>
                  <a:pt x="566927" y="1042670"/>
                </a:lnTo>
                <a:lnTo>
                  <a:pt x="592835" y="1040130"/>
                </a:lnTo>
                <a:lnTo>
                  <a:pt x="591311" y="1041400"/>
                </a:lnTo>
                <a:lnTo>
                  <a:pt x="744160" y="1041400"/>
                </a:lnTo>
                <a:lnTo>
                  <a:pt x="741291" y="1042670"/>
                </a:lnTo>
                <a:close/>
              </a:path>
            </a:pathLst>
          </a:custGeom>
          <a:solidFill>
            <a:srgbClr val="F9C623"/>
          </a:solidFill>
          <a:ln>
            <a:noFill/>
          </a:ln>
        </p:spPr>
        <p:txBody>
          <a:bodyPr spcFirstLastPara="1" wrap="square" lIns="0" tIns="0" rIns="0" bIns="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588"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63" name="Google Shape;63;p1"/>
          <p:cNvPicPr preferRelativeResize="0"/>
          <p:nvPr/>
        </p:nvPicPr>
        <p:blipFill rotWithShape="1">
          <a:blip r:embed="rId4">
            <a:alphaModFix/>
          </a:blip>
          <a:srcRect/>
          <a:stretch/>
        </p:blipFill>
        <p:spPr>
          <a:xfrm>
            <a:off x="2049321" y="6200573"/>
            <a:ext cx="2427128" cy="1362701"/>
          </a:xfrm>
          <a:prstGeom prst="rect">
            <a:avLst/>
          </a:prstGeom>
          <a:noFill/>
          <a:ln>
            <a:noFill/>
          </a:ln>
        </p:spPr>
      </p:pic>
      <p:pic>
        <p:nvPicPr>
          <p:cNvPr id="64" name="Google Shape;64;p1"/>
          <p:cNvPicPr preferRelativeResize="0"/>
          <p:nvPr/>
        </p:nvPicPr>
        <p:blipFill rotWithShape="1">
          <a:blip r:embed="rId5">
            <a:alphaModFix/>
          </a:blip>
          <a:srcRect/>
          <a:stretch/>
        </p:blipFill>
        <p:spPr>
          <a:xfrm>
            <a:off x="3280246" y="6974667"/>
            <a:ext cx="2336524" cy="1320644"/>
          </a:xfrm>
          <a:prstGeom prst="rect">
            <a:avLst/>
          </a:prstGeom>
          <a:noFill/>
          <a:ln>
            <a:noFill/>
          </a:ln>
        </p:spPr>
      </p:pic>
      <p:pic>
        <p:nvPicPr>
          <p:cNvPr id="65" name="Google Shape;65;p1"/>
          <p:cNvPicPr preferRelativeResize="0"/>
          <p:nvPr/>
        </p:nvPicPr>
        <p:blipFill rotWithShape="1">
          <a:blip r:embed="rId6">
            <a:alphaModFix/>
          </a:blip>
          <a:srcRect/>
          <a:stretch/>
        </p:blipFill>
        <p:spPr>
          <a:xfrm>
            <a:off x="4195346" y="7830847"/>
            <a:ext cx="2295801" cy="12964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SIMULATION BASED LEARNING</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123740"/>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Our simulation-based learning program offers customized, professional kits that immerse participants in realistic, “Your world”, role-specific scenarios, allowing them to practice essential skills in a controlled environment. Each simulation is goal-oriented, guiding participants to apply specific strategies, and includes specialized methodological tools—such as persuasion techniques—to empower the participants’ skills and abilities.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Participants can also be evaluated and scored, providing an “X-ray vision” assessment of their abilities and traits, which helps identify strengths and areas for targeted improvement.</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Google Shape;518;p62">
            <a:extLst>
              <a:ext uri="{FF2B5EF4-FFF2-40B4-BE49-F238E27FC236}">
                <a16:creationId xmlns:a16="http://schemas.microsoft.com/office/drawing/2014/main" id="{C69AE392-60AC-0455-AB29-00C122A2F049}"/>
              </a:ext>
            </a:extLst>
          </p:cNvPr>
          <p:cNvPicPr preferRelativeResize="0"/>
          <p:nvPr/>
        </p:nvPicPr>
        <p:blipFill rotWithShape="1">
          <a:blip r:embed="rId3">
            <a:alphaModFix/>
          </a:blip>
          <a:srcRect/>
          <a:stretch/>
        </p:blipFill>
        <p:spPr>
          <a:xfrm>
            <a:off x="2055254" y="7200105"/>
            <a:ext cx="4199048" cy="2158759"/>
          </a:xfrm>
          <a:prstGeom prst="rect">
            <a:avLst/>
          </a:prstGeom>
          <a:noFill/>
          <a:ln>
            <a:noFill/>
          </a:ln>
        </p:spPr>
      </p:pic>
      <p:grpSp>
        <p:nvGrpSpPr>
          <p:cNvPr id="13" name="Google Shape;546;p63">
            <a:extLst>
              <a:ext uri="{FF2B5EF4-FFF2-40B4-BE49-F238E27FC236}">
                <a16:creationId xmlns:a16="http://schemas.microsoft.com/office/drawing/2014/main" id="{EA07226C-116A-D376-C0A5-7B0206FACF37}"/>
              </a:ext>
            </a:extLst>
          </p:cNvPr>
          <p:cNvGrpSpPr/>
          <p:nvPr/>
        </p:nvGrpSpPr>
        <p:grpSpPr>
          <a:xfrm>
            <a:off x="1948726" y="4181960"/>
            <a:ext cx="4305576" cy="2897188"/>
            <a:chOff x="1766621" y="5430710"/>
            <a:chExt cx="4812001" cy="3271182"/>
          </a:xfrm>
        </p:grpSpPr>
        <p:sp>
          <p:nvSpPr>
            <p:cNvPr id="15" name="Google Shape;547;p63">
              <a:extLst>
                <a:ext uri="{FF2B5EF4-FFF2-40B4-BE49-F238E27FC236}">
                  <a16:creationId xmlns:a16="http://schemas.microsoft.com/office/drawing/2014/main" id="{383816D6-E0EF-13CC-E1C0-619B416E05C1}"/>
                </a:ext>
              </a:extLst>
            </p:cNvPr>
            <p:cNvSpPr txBox="1"/>
            <p:nvPr/>
          </p:nvSpPr>
          <p:spPr>
            <a:xfrm>
              <a:off x="1766621" y="5430710"/>
              <a:ext cx="4812001" cy="60016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Calibri"/>
                  <a:ea typeface="Calibri"/>
                  <a:cs typeface="Calibri"/>
                  <a:sym typeface="Calibri"/>
                </a:rPr>
                <a:t>Example: a </a:t>
              </a:r>
              <a:r>
                <a:rPr kumimoji="0" lang="en-US" sz="1100" b="1" i="0" u="none" strike="noStrike" kern="0" cap="none" spc="0" normalizeH="0" baseline="0" noProof="0" dirty="0" err="1">
                  <a:ln>
                    <a:noFill/>
                  </a:ln>
                  <a:solidFill>
                    <a:srgbClr val="000000"/>
                  </a:solidFill>
                  <a:effectLst/>
                  <a:uLnTx/>
                  <a:uFillTx/>
                  <a:latin typeface="Calibri"/>
                  <a:ea typeface="Calibri"/>
                  <a:cs typeface="Calibri"/>
                  <a:sym typeface="Calibri"/>
                </a:rPr>
                <a:t>Vayomar</a:t>
              </a:r>
              <a:r>
                <a:rPr kumimoji="0" lang="en-US" sz="1100" b="1" i="0" u="none" strike="noStrike" kern="0" cap="none" spc="0" normalizeH="0" baseline="0" noProof="0" dirty="0">
                  <a:ln>
                    <a:noFill/>
                  </a:ln>
                  <a:solidFill>
                    <a:srgbClr val="000000"/>
                  </a:solidFill>
                  <a:effectLst/>
                  <a:uLnTx/>
                  <a:uFillTx/>
                  <a:latin typeface="Calibri"/>
                  <a:ea typeface="Calibri"/>
                  <a:cs typeface="Calibri"/>
                  <a:sym typeface="Calibri"/>
                </a:rPr>
                <a:t> post-simulation scorecard. This one is customized to assess the participant’s ability to leverage background information, but it could also may be fitted to assess a specific communication technique or behavior</a:t>
              </a:r>
              <a:endParaRPr kumimoji="0" sz="11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6" name="Google Shape;548;p63">
              <a:extLst>
                <a:ext uri="{FF2B5EF4-FFF2-40B4-BE49-F238E27FC236}">
                  <a16:creationId xmlns:a16="http://schemas.microsoft.com/office/drawing/2014/main" id="{5EAED0F8-06E4-DAF8-2EAD-1DA7351B24C9}"/>
                </a:ext>
              </a:extLst>
            </p:cNvPr>
            <p:cNvPicPr preferRelativeResize="0"/>
            <p:nvPr/>
          </p:nvPicPr>
          <p:blipFill rotWithShape="1">
            <a:blip r:embed="rId4">
              <a:alphaModFix/>
            </a:blip>
            <a:srcRect/>
            <a:stretch/>
          </p:blipFill>
          <p:spPr>
            <a:xfrm>
              <a:off x="1844870" y="6080858"/>
              <a:ext cx="4659615" cy="2621034"/>
            </a:xfrm>
            <a:prstGeom prst="rect">
              <a:avLst/>
            </a:prstGeom>
            <a:noFill/>
            <a:ln>
              <a:noFill/>
            </a:ln>
          </p:spPr>
        </p:pic>
      </p:grpSp>
    </p:spTree>
    <p:extLst>
      <p:ext uri="{BB962C8B-B14F-4D97-AF65-F5344CB8AC3E}">
        <p14:creationId xmlns:p14="http://schemas.microsoft.com/office/powerpoint/2010/main" val="2940685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84350" y="91439"/>
            <a:ext cx="5073650" cy="9034780"/>
            <a:chOff x="1784350" y="91439"/>
            <a:chExt cx="5073650" cy="9034780"/>
          </a:xfrm>
        </p:grpSpPr>
        <p:pic>
          <p:nvPicPr>
            <p:cNvPr id="3" name="object 3"/>
            <p:cNvPicPr/>
            <p:nvPr/>
          </p:nvPicPr>
          <p:blipFill>
            <a:blip r:embed="rId2" cstate="print"/>
            <a:stretch>
              <a:fillRect/>
            </a:stretch>
          </p:blipFill>
          <p:spPr>
            <a:xfrm>
              <a:off x="4800600" y="91439"/>
              <a:ext cx="2057400" cy="649224"/>
            </a:xfrm>
            <a:prstGeom prst="rect">
              <a:avLst/>
            </a:prstGeom>
          </p:spPr>
        </p:pic>
        <p:sp>
          <p:nvSpPr>
            <p:cNvPr id="4" name="object 4"/>
            <p:cNvSpPr/>
            <p:nvPr/>
          </p:nvSpPr>
          <p:spPr>
            <a:xfrm>
              <a:off x="1784350" y="763855"/>
              <a:ext cx="4860290" cy="8362315"/>
            </a:xfrm>
            <a:custGeom>
              <a:avLst/>
              <a:gdLst/>
              <a:ahLst/>
              <a:cxnLst/>
              <a:rect l="l" t="t" r="r" b="b"/>
              <a:pathLst>
                <a:path w="4860290" h="8362315">
                  <a:moveTo>
                    <a:pt x="4860000" y="0"/>
                  </a:moveTo>
                  <a:lnTo>
                    <a:pt x="0" y="0"/>
                  </a:lnTo>
                  <a:lnTo>
                    <a:pt x="0" y="8362214"/>
                  </a:lnTo>
                  <a:lnTo>
                    <a:pt x="4860000" y="8362214"/>
                  </a:lnTo>
                  <a:lnTo>
                    <a:pt x="4860000" y="0"/>
                  </a:lnTo>
                  <a:close/>
                </a:path>
              </a:pathLst>
            </a:custGeom>
            <a:solidFill>
              <a:srgbClr val="F2F2F2">
                <a:alpha val="501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object 5"/>
          <p:cNvSpPr txBox="1"/>
          <p:nvPr/>
        </p:nvSpPr>
        <p:spPr>
          <a:xfrm>
            <a:off x="1958324" y="855980"/>
            <a:ext cx="4608195" cy="2474203"/>
          </a:xfrm>
          <a:prstGeom prst="rect">
            <a:avLst/>
          </a:prstGeom>
        </p:spPr>
        <p:txBody>
          <a:bodyPr vert="horz" wrap="square" lIns="0" tIns="15240"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When produced properly, offsites and other multi-day company  gatherings are among the most powerful formats for driving change.  There is simply no substitute for extensive and intensive, in-person  interaction, conducted away from daily operational distractions.  Having assisted with the structuring and facilitation of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countless Offsite events such</a:t>
            </a:r>
            <a:r>
              <a:rPr kumimoji="0"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as </a:t>
            </a:r>
            <a:r>
              <a:rPr kumimoji="0"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executive offsites, annual SKOs</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Company kickoff events</a:t>
            </a:r>
            <a:r>
              <a:rPr kumimoji="0"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and leadership summits</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and other type of events</a:t>
            </a:r>
            <a:r>
              <a:rPr kumimoji="0"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we have  developed a</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n Offsite</a:t>
            </a:r>
            <a:r>
              <a:rPr kumimoji="0"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Arial"/>
              </a:rPr>
              <a:t> design methodology comprised of 6 building blocks:</a:t>
            </a:r>
          </a:p>
        </p:txBody>
      </p:sp>
      <p:sp>
        <p:nvSpPr>
          <p:cNvPr id="6" name="object 6"/>
          <p:cNvSpPr txBox="1"/>
          <p:nvPr/>
        </p:nvSpPr>
        <p:spPr>
          <a:xfrm>
            <a:off x="1958324" y="3452698"/>
            <a:ext cx="4447326" cy="2762295"/>
          </a:xfrm>
          <a:prstGeom prst="rect">
            <a:avLst/>
          </a:prstGeom>
        </p:spPr>
        <p:txBody>
          <a:bodyPr vert="horz" wrap="square" lIns="0" tIns="12700" rIns="0" bIns="0" rtlCol="0">
            <a:spAutoFit/>
          </a:bodyPr>
          <a:lstStyle/>
          <a:p>
            <a:pPr marL="95250" marR="0" lvl="0" indent="0" algn="just" defTabSz="914400" rtl="0" eaLnBrk="1" fontAlgn="auto" latinLnBrk="0" hangingPunct="1">
              <a:lnSpc>
                <a:spcPct val="150000"/>
              </a:lnSpc>
              <a:spcBef>
                <a:spcPts val="75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Having a clearly defined and relevant </a:t>
            </a:r>
            <a:r>
              <a:rPr kumimoji="0" lang="en-US" sz="1200" b="0" i="0" u="sng" strike="noStrike" kern="0" cap="none" spc="0" normalizeH="0" baseline="0" noProof="0" dirty="0">
                <a:ln>
                  <a:noFill/>
                </a:ln>
                <a:solidFill>
                  <a:srgbClr val="0563C1"/>
                </a:solidFill>
                <a:effectLst/>
                <a:uLnTx/>
                <a:uFillTx/>
                <a:latin typeface="Arial"/>
                <a:ea typeface="Arial"/>
                <a:cs typeface="Arial"/>
                <a:sym typeface="Arial"/>
                <a:hlinkClick r:id="rId3"/>
              </a:rPr>
              <a:t>ROI</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5250" marR="0" lvl="0" indent="0" algn="just" defTabSz="914400" rtl="0" eaLnBrk="1" fontAlgn="auto" latinLnBrk="0" hangingPunct="1">
              <a:lnSpc>
                <a:spcPct val="150000"/>
              </a:lnSpc>
              <a:spcBef>
                <a:spcPts val="75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Leveraging the power of a </a:t>
            </a:r>
            <a:r>
              <a:rPr kumimoji="0" lang="en-US" sz="1200" b="0" i="0" u="sng" strike="noStrike" kern="0" cap="none" spc="0" normalizeH="0" baseline="0" noProof="0" dirty="0">
                <a:ln>
                  <a:noFill/>
                </a:ln>
                <a:solidFill>
                  <a:srgbClr val="0563C1"/>
                </a:solidFill>
                <a:effectLst/>
                <a:uLnTx/>
                <a:uFillTx/>
                <a:latin typeface="Arial"/>
                <a:ea typeface="Arial"/>
                <a:cs typeface="Arial"/>
                <a:sym typeface="Arial"/>
                <a:hlinkClick r:id="rId4"/>
              </a:rPr>
              <a:t>Theme</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5250" marR="0" lvl="0" indent="0" algn="just" defTabSz="914400" rtl="0" eaLnBrk="1" fontAlgn="auto" latinLnBrk="0" hangingPunct="1">
              <a:lnSpc>
                <a:spcPct val="150000"/>
              </a:lnSpc>
              <a:spcBef>
                <a:spcPts val="75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Leveraging the power of </a:t>
            </a:r>
            <a:r>
              <a:rPr kumimoji="0" lang="en-US" sz="1200" b="0" i="0" u="sng" strike="noStrike" kern="0" cap="none" spc="0" normalizeH="0" baseline="0" noProof="0" dirty="0">
                <a:ln>
                  <a:noFill/>
                </a:ln>
                <a:solidFill>
                  <a:srgbClr val="0563C1"/>
                </a:solidFill>
                <a:effectLst/>
                <a:uLnTx/>
                <a:uFillTx/>
                <a:latin typeface="Arial"/>
                <a:ea typeface="Arial"/>
                <a:cs typeface="Arial"/>
                <a:sym typeface="Arial"/>
                <a:hlinkClick r:id="rId5"/>
              </a:rPr>
              <a:t>Total Immersion</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5250" marR="0" lvl="0" indent="0" algn="just" defTabSz="914400" rtl="0" eaLnBrk="1" fontAlgn="auto" latinLnBrk="0" hangingPunct="1">
              <a:lnSpc>
                <a:spcPct val="150000"/>
              </a:lnSpc>
              <a:spcBef>
                <a:spcPts val="75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Building the most impactful </a:t>
            </a:r>
            <a:r>
              <a:rPr kumimoji="0" lang="en-US" sz="1200" b="0" i="0" u="sng" strike="noStrike" kern="0" cap="none" spc="0" normalizeH="0" baseline="0" noProof="0" dirty="0">
                <a:ln>
                  <a:noFill/>
                </a:ln>
                <a:solidFill>
                  <a:srgbClr val="0563C1"/>
                </a:solidFill>
                <a:effectLst/>
                <a:uLnTx/>
                <a:uFillTx/>
                <a:latin typeface="Arial"/>
                <a:ea typeface="Arial"/>
                <a:cs typeface="Arial"/>
                <a:sym typeface="Arial"/>
                <a:hlinkClick r:id="rId6"/>
              </a:rPr>
              <a:t>Agenda</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5250" marR="0" lvl="0" indent="0" algn="just" defTabSz="914400" rtl="0" eaLnBrk="1" fontAlgn="auto" latinLnBrk="0" hangingPunct="1">
              <a:lnSpc>
                <a:spcPct val="150000"/>
              </a:lnSpc>
              <a:spcBef>
                <a:spcPts val="75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Using witty, intriguing </a:t>
            </a:r>
            <a:r>
              <a:rPr kumimoji="0" lang="en-US" sz="1200" b="0" i="0" u="sng" strike="noStrike" kern="0" cap="none" spc="0" normalizeH="0" baseline="0" noProof="0" dirty="0">
                <a:ln>
                  <a:noFill/>
                </a:ln>
                <a:solidFill>
                  <a:srgbClr val="0563C1"/>
                </a:solidFill>
                <a:effectLst/>
                <a:uLnTx/>
                <a:uFillTx/>
                <a:latin typeface="Arial"/>
                <a:ea typeface="Arial"/>
                <a:cs typeface="Arial"/>
                <a:sym typeface="Arial"/>
                <a:hlinkClick r:id="rId7"/>
              </a:rPr>
              <a:t>Teaser Campaign </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prior to the offsite.</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5250" marR="0" lvl="0" indent="0" algn="just" defTabSz="914400" rtl="0" eaLnBrk="1" fontAlgn="auto" latinLnBrk="0" hangingPunct="1">
              <a:lnSpc>
                <a:spcPct val="150000"/>
              </a:lnSpc>
              <a:spcBef>
                <a:spcPts val="75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Conducting a thorough &amp; consistent </a:t>
            </a:r>
            <a:r>
              <a:rPr kumimoji="0" lang="en-US" sz="1200" b="0" i="0" u="sng" strike="noStrike" kern="0" cap="none" spc="0" normalizeH="0" baseline="0" noProof="0" dirty="0">
                <a:ln>
                  <a:noFill/>
                </a:ln>
                <a:solidFill>
                  <a:srgbClr val="0563C1"/>
                </a:solidFill>
                <a:effectLst/>
                <a:uLnTx/>
                <a:uFillTx/>
                <a:latin typeface="Arial"/>
                <a:ea typeface="Arial"/>
                <a:cs typeface="Arial"/>
                <a:sym typeface="Arial"/>
                <a:hlinkClick r:id="rId8"/>
              </a:rPr>
              <a:t>Follow-up</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109220" marR="0" lvl="0" indent="-97155" algn="l" defTabSz="914400" rtl="0" eaLnBrk="1" fontAlgn="auto" latinLnBrk="0" hangingPunct="1">
              <a:lnSpc>
                <a:spcPct val="100000"/>
              </a:lnSpc>
              <a:spcBef>
                <a:spcPts val="765"/>
              </a:spcBef>
              <a:spcAft>
                <a:spcPts val="0"/>
              </a:spcAft>
              <a:buClr>
                <a:srgbClr val="000000"/>
              </a:buClr>
              <a:buSzTx/>
              <a:buFont typeface="Arial"/>
              <a:buChar char="•"/>
              <a:tabLst>
                <a:tab pos="109855" algn="l"/>
              </a:tabLst>
              <a:defRPr/>
            </a:pPr>
            <a:endParaRPr kumimoji="0" lang="en-US" sz="1200" b="0" i="0" u="none" strike="noStrike" kern="0" cap="none" spc="-5" normalizeH="0" baseline="0" noProof="0" dirty="0">
              <a:ln>
                <a:noFill/>
              </a:ln>
              <a:solidFill>
                <a:srgbClr val="000000"/>
              </a:solidFill>
              <a:effectLst/>
              <a:uLnTx/>
              <a:uFillTx/>
              <a:latin typeface="Arial MT"/>
              <a:cs typeface="Arial MT"/>
              <a:sym typeface="Arial"/>
            </a:endParaRPr>
          </a:p>
          <a:p>
            <a:pPr marL="109220" marR="0" lvl="0" indent="-97155" algn="l" defTabSz="914400" rtl="0" eaLnBrk="1" fontAlgn="auto" latinLnBrk="0" hangingPunct="1">
              <a:lnSpc>
                <a:spcPct val="100000"/>
              </a:lnSpc>
              <a:spcBef>
                <a:spcPts val="765"/>
              </a:spcBef>
              <a:spcAft>
                <a:spcPts val="0"/>
              </a:spcAft>
              <a:buClr>
                <a:srgbClr val="000000"/>
              </a:buClr>
              <a:buSzTx/>
              <a:buFont typeface="Arial"/>
              <a:buChar char="•"/>
              <a:tabLst>
                <a:tab pos="109855" algn="l"/>
              </a:tabLst>
              <a:defRPr/>
            </a:pPr>
            <a:endParaRPr kumimoji="0" sz="1200" b="0" i="0" u="none" strike="noStrike" kern="0" cap="none" spc="0" normalizeH="0" baseline="0" noProof="0" dirty="0">
              <a:ln>
                <a:noFill/>
              </a:ln>
              <a:solidFill>
                <a:srgbClr val="000000"/>
              </a:solidFill>
              <a:effectLst/>
              <a:uLnTx/>
              <a:uFillTx/>
              <a:latin typeface="Arial MT"/>
              <a:cs typeface="Arial MT"/>
              <a:sym typeface="Arial"/>
            </a:endParaRPr>
          </a:p>
        </p:txBody>
      </p:sp>
      <p:sp>
        <p:nvSpPr>
          <p:cNvPr id="7" name="object 7"/>
          <p:cNvSpPr/>
          <p:nvPr/>
        </p:nvSpPr>
        <p:spPr>
          <a:xfrm>
            <a:off x="164349" y="763855"/>
            <a:ext cx="1620520" cy="8362315"/>
          </a:xfrm>
          <a:custGeom>
            <a:avLst/>
            <a:gdLst/>
            <a:ahLst/>
            <a:cxnLst/>
            <a:rect l="l" t="t" r="r" b="b"/>
            <a:pathLst>
              <a:path w="1620520" h="8362315">
                <a:moveTo>
                  <a:pt x="1620000" y="0"/>
                </a:moveTo>
                <a:lnTo>
                  <a:pt x="0" y="0"/>
                </a:lnTo>
                <a:lnTo>
                  <a:pt x="0" y="8362214"/>
                </a:lnTo>
                <a:lnTo>
                  <a:pt x="1620000" y="8362214"/>
                </a:lnTo>
                <a:lnTo>
                  <a:pt x="1620000" y="0"/>
                </a:lnTo>
                <a:close/>
              </a:path>
            </a:pathLst>
          </a:custGeom>
          <a:solidFill>
            <a:srgbClr val="111E2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object 9"/>
          <p:cNvGrpSpPr/>
          <p:nvPr/>
        </p:nvGrpSpPr>
        <p:grpSpPr>
          <a:xfrm>
            <a:off x="433300" y="4183155"/>
            <a:ext cx="1082675" cy="1082675"/>
            <a:chOff x="433300" y="4183155"/>
            <a:chExt cx="1082675" cy="1082675"/>
          </a:xfrm>
        </p:grpSpPr>
        <p:sp>
          <p:nvSpPr>
            <p:cNvPr id="10" name="object 10"/>
            <p:cNvSpPr/>
            <p:nvPr/>
          </p:nvSpPr>
          <p:spPr>
            <a:xfrm>
              <a:off x="452350" y="4202205"/>
              <a:ext cx="1044575" cy="1044575"/>
            </a:xfrm>
            <a:custGeom>
              <a:avLst/>
              <a:gdLst/>
              <a:ahLst/>
              <a:cxnLst/>
              <a:rect l="l" t="t" r="r" b="b"/>
              <a:pathLst>
                <a:path w="1044575" h="1044575">
                  <a:moveTo>
                    <a:pt x="0" y="522000"/>
                  </a:moveTo>
                  <a:lnTo>
                    <a:pt x="2133" y="474487"/>
                  </a:lnTo>
                  <a:lnTo>
                    <a:pt x="8410" y="428169"/>
                  </a:lnTo>
                  <a:lnTo>
                    <a:pt x="18646" y="383231"/>
                  </a:lnTo>
                  <a:lnTo>
                    <a:pt x="32657" y="339857"/>
                  </a:lnTo>
                  <a:lnTo>
                    <a:pt x="50259" y="298230"/>
                  </a:lnTo>
                  <a:lnTo>
                    <a:pt x="71268" y="258536"/>
                  </a:lnTo>
                  <a:lnTo>
                    <a:pt x="95499" y="220958"/>
                  </a:lnTo>
                  <a:lnTo>
                    <a:pt x="122767" y="185682"/>
                  </a:lnTo>
                  <a:lnTo>
                    <a:pt x="152890" y="152890"/>
                  </a:lnTo>
                  <a:lnTo>
                    <a:pt x="185682" y="122767"/>
                  </a:lnTo>
                  <a:lnTo>
                    <a:pt x="220958" y="95499"/>
                  </a:lnTo>
                  <a:lnTo>
                    <a:pt x="258536" y="71268"/>
                  </a:lnTo>
                  <a:lnTo>
                    <a:pt x="298230" y="50259"/>
                  </a:lnTo>
                  <a:lnTo>
                    <a:pt x="339857" y="32657"/>
                  </a:lnTo>
                  <a:lnTo>
                    <a:pt x="383231" y="18646"/>
                  </a:lnTo>
                  <a:lnTo>
                    <a:pt x="428169" y="8410"/>
                  </a:lnTo>
                  <a:lnTo>
                    <a:pt x="474487" y="2133"/>
                  </a:lnTo>
                  <a:lnTo>
                    <a:pt x="522000" y="0"/>
                  </a:lnTo>
                  <a:lnTo>
                    <a:pt x="569512" y="2133"/>
                  </a:lnTo>
                  <a:lnTo>
                    <a:pt x="615830" y="8410"/>
                  </a:lnTo>
                  <a:lnTo>
                    <a:pt x="660768" y="18646"/>
                  </a:lnTo>
                  <a:lnTo>
                    <a:pt x="704142" y="32657"/>
                  </a:lnTo>
                  <a:lnTo>
                    <a:pt x="745769" y="50259"/>
                  </a:lnTo>
                  <a:lnTo>
                    <a:pt x="785463" y="71268"/>
                  </a:lnTo>
                  <a:lnTo>
                    <a:pt x="823041" y="95499"/>
                  </a:lnTo>
                  <a:lnTo>
                    <a:pt x="858317" y="122767"/>
                  </a:lnTo>
                  <a:lnTo>
                    <a:pt x="891109" y="152890"/>
                  </a:lnTo>
                  <a:lnTo>
                    <a:pt x="921232" y="185682"/>
                  </a:lnTo>
                  <a:lnTo>
                    <a:pt x="948500" y="220958"/>
                  </a:lnTo>
                  <a:lnTo>
                    <a:pt x="972731" y="258536"/>
                  </a:lnTo>
                  <a:lnTo>
                    <a:pt x="993740" y="298230"/>
                  </a:lnTo>
                  <a:lnTo>
                    <a:pt x="1011342" y="339857"/>
                  </a:lnTo>
                  <a:lnTo>
                    <a:pt x="1025353" y="383231"/>
                  </a:lnTo>
                  <a:lnTo>
                    <a:pt x="1035589" y="428169"/>
                  </a:lnTo>
                  <a:lnTo>
                    <a:pt x="1041866" y="474487"/>
                  </a:lnTo>
                  <a:lnTo>
                    <a:pt x="1044000" y="522000"/>
                  </a:lnTo>
                  <a:lnTo>
                    <a:pt x="1041866" y="569512"/>
                  </a:lnTo>
                  <a:lnTo>
                    <a:pt x="1035589" y="615830"/>
                  </a:lnTo>
                  <a:lnTo>
                    <a:pt x="1025353" y="660768"/>
                  </a:lnTo>
                  <a:lnTo>
                    <a:pt x="1011342" y="704142"/>
                  </a:lnTo>
                  <a:lnTo>
                    <a:pt x="993740" y="745769"/>
                  </a:lnTo>
                  <a:lnTo>
                    <a:pt x="972731" y="785463"/>
                  </a:lnTo>
                  <a:lnTo>
                    <a:pt x="948500" y="823041"/>
                  </a:lnTo>
                  <a:lnTo>
                    <a:pt x="921232" y="858317"/>
                  </a:lnTo>
                  <a:lnTo>
                    <a:pt x="891109" y="891109"/>
                  </a:lnTo>
                  <a:lnTo>
                    <a:pt x="858317" y="921232"/>
                  </a:lnTo>
                  <a:lnTo>
                    <a:pt x="823041" y="948500"/>
                  </a:lnTo>
                  <a:lnTo>
                    <a:pt x="785463" y="972731"/>
                  </a:lnTo>
                  <a:lnTo>
                    <a:pt x="745769" y="993740"/>
                  </a:lnTo>
                  <a:lnTo>
                    <a:pt x="704142" y="1011342"/>
                  </a:lnTo>
                  <a:lnTo>
                    <a:pt x="660768" y="1025353"/>
                  </a:lnTo>
                  <a:lnTo>
                    <a:pt x="615830" y="1035589"/>
                  </a:lnTo>
                  <a:lnTo>
                    <a:pt x="569512" y="1041866"/>
                  </a:lnTo>
                  <a:lnTo>
                    <a:pt x="522000" y="1044000"/>
                  </a:lnTo>
                  <a:lnTo>
                    <a:pt x="474487" y="1041866"/>
                  </a:lnTo>
                  <a:lnTo>
                    <a:pt x="428169" y="1035589"/>
                  </a:lnTo>
                  <a:lnTo>
                    <a:pt x="383231" y="1025353"/>
                  </a:lnTo>
                  <a:lnTo>
                    <a:pt x="339857" y="1011342"/>
                  </a:lnTo>
                  <a:lnTo>
                    <a:pt x="298230" y="993740"/>
                  </a:lnTo>
                  <a:lnTo>
                    <a:pt x="258536" y="972731"/>
                  </a:lnTo>
                  <a:lnTo>
                    <a:pt x="220958" y="948500"/>
                  </a:lnTo>
                  <a:lnTo>
                    <a:pt x="185682" y="921232"/>
                  </a:lnTo>
                  <a:lnTo>
                    <a:pt x="152890" y="891109"/>
                  </a:lnTo>
                  <a:lnTo>
                    <a:pt x="122767" y="858317"/>
                  </a:lnTo>
                  <a:lnTo>
                    <a:pt x="95499" y="823041"/>
                  </a:lnTo>
                  <a:lnTo>
                    <a:pt x="71268" y="785463"/>
                  </a:lnTo>
                  <a:lnTo>
                    <a:pt x="50259" y="745769"/>
                  </a:lnTo>
                  <a:lnTo>
                    <a:pt x="32657" y="704142"/>
                  </a:lnTo>
                  <a:lnTo>
                    <a:pt x="18646" y="660768"/>
                  </a:lnTo>
                  <a:lnTo>
                    <a:pt x="8410" y="615830"/>
                  </a:lnTo>
                  <a:lnTo>
                    <a:pt x="2133" y="569512"/>
                  </a:lnTo>
                  <a:lnTo>
                    <a:pt x="0" y="522000"/>
                  </a:lnTo>
                  <a:close/>
                </a:path>
              </a:pathLst>
            </a:custGeom>
            <a:ln w="38100">
              <a:solidFill>
                <a:srgbClr val="FAC72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 name="object 11"/>
            <p:cNvPicPr/>
            <p:nvPr/>
          </p:nvPicPr>
          <p:blipFill>
            <a:blip r:embed="rId9" cstate="print"/>
            <a:stretch>
              <a:fillRect/>
            </a:stretch>
          </p:blipFill>
          <p:spPr>
            <a:xfrm>
              <a:off x="627888" y="4373879"/>
              <a:ext cx="725424" cy="725424"/>
            </a:xfrm>
            <a:prstGeom prst="rect">
              <a:avLst/>
            </a:prstGeom>
          </p:spPr>
        </p:pic>
      </p:grpSp>
      <p:sp>
        <p:nvSpPr>
          <p:cNvPr id="12" name="object 12"/>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 normalizeH="0" baseline="0" noProof="0" dirty="0">
                <a:ln>
                  <a:noFill/>
                </a:ln>
                <a:solidFill>
                  <a:srgbClr val="111E25"/>
                </a:solidFill>
                <a:effectLst/>
                <a:uLnTx/>
                <a:uFillTx/>
                <a:latin typeface="Trebuchet MS"/>
                <a:sym typeface="Arial"/>
              </a:rPr>
              <a:t>VAYOMAR</a:t>
            </a:r>
            <a:r>
              <a:rPr kumimoji="0" sz="1200" b="1" i="0" u="none" strike="noStrike" kern="0" cap="none" spc="-40" normalizeH="0" baseline="0" noProof="0" dirty="0">
                <a:ln>
                  <a:noFill/>
                </a:ln>
                <a:solidFill>
                  <a:srgbClr val="111E25"/>
                </a:solidFill>
                <a:effectLst/>
                <a:uLnTx/>
                <a:uFillTx/>
                <a:latin typeface="Trebuchet MS"/>
                <a:sym typeface="Arial"/>
              </a:rPr>
              <a:t> </a:t>
            </a:r>
            <a:r>
              <a:rPr kumimoji="0" sz="1200" b="1" i="0" u="none" strike="noStrike" kern="0" cap="none" spc="-5" normalizeH="0" baseline="0" noProof="0" dirty="0">
                <a:ln>
                  <a:noFill/>
                </a:ln>
                <a:solidFill>
                  <a:srgbClr val="111E25"/>
                </a:solidFill>
                <a:effectLst/>
                <a:uLnTx/>
                <a:uFillTx/>
                <a:latin typeface="Trebuchet MS"/>
                <a:sym typeface="Arial"/>
              </a:rPr>
              <a:t>GLOBAL</a:t>
            </a:r>
          </a:p>
        </p:txBody>
      </p:sp>
      <p:pic>
        <p:nvPicPr>
          <p:cNvPr id="14" name="Picture 13">
            <a:extLst>
              <a:ext uri="{FF2B5EF4-FFF2-40B4-BE49-F238E27FC236}">
                <a16:creationId xmlns:a16="http://schemas.microsoft.com/office/drawing/2014/main" id="{42BA09EF-54F6-5D04-49C9-17798ECCD3A9}"/>
              </a:ext>
            </a:extLst>
          </p:cNvPr>
          <p:cNvPicPr>
            <a:picLocks noChangeAspect="1"/>
          </p:cNvPicPr>
          <p:nvPr/>
        </p:nvPicPr>
        <p:blipFill>
          <a:blip r:embed="rId10"/>
          <a:stretch>
            <a:fillRect/>
          </a:stretch>
        </p:blipFill>
        <p:spPr>
          <a:xfrm>
            <a:off x="1958323" y="6337508"/>
            <a:ext cx="4608195" cy="2598478"/>
          </a:xfrm>
          <a:prstGeom prst="rect">
            <a:avLst/>
          </a:prstGeom>
        </p:spPr>
      </p:pic>
      <p:sp>
        <p:nvSpPr>
          <p:cNvPr id="15" name="object 2">
            <a:extLst>
              <a:ext uri="{FF2B5EF4-FFF2-40B4-BE49-F238E27FC236}">
                <a16:creationId xmlns:a16="http://schemas.microsoft.com/office/drawing/2014/main" id="{56855E54-7BBB-0E99-CAE3-928B17AE5F35}"/>
              </a:ext>
            </a:extLst>
          </p:cNvPr>
          <p:cNvSpPr txBox="1"/>
          <p:nvPr/>
        </p:nvSpPr>
        <p:spPr>
          <a:xfrm>
            <a:off x="92555" y="1007503"/>
            <a:ext cx="1588574" cy="1266757"/>
          </a:xfrm>
          <a:prstGeom prst="rect">
            <a:avLst/>
          </a:prstGeom>
        </p:spPr>
        <p:txBody>
          <a:bodyPr vert="horz" wrap="square" lIns="0" tIns="17145" rIns="0" bIns="0" rtlCol="0">
            <a:spAutoFit/>
          </a:bodyPr>
          <a:lstStyle/>
          <a:p>
            <a:pPr marL="273050" marR="5080" lvl="0" indent="-260350" algn="ctr" defTabSz="914400" rtl="0" eaLnBrk="1" fontAlgn="auto" latinLnBrk="0" hangingPunct="1">
              <a:lnSpc>
                <a:spcPct val="14770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      SIX BUILDING BLOCKS OF </a:t>
            </a:r>
          </a:p>
          <a:p>
            <a:pPr marL="273050" marR="5080" lvl="0" indent="-260350" algn="ctr" defTabSz="914400" rtl="0" eaLnBrk="1" fontAlgn="auto" latinLnBrk="0" hangingPunct="1">
              <a:lnSpc>
                <a:spcPct val="14770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      A WINNING OFFSITE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SMALL TALK HOW ABOUT BIG TALK</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677738"/>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Many people don’t enjoy “small talk” and feel that it’s a waste of</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time—just a meaningless stage on the path to a “real” conversation.</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They couldn’t be more wrong! Small talk is vital in building trust, and it can have a significant impact on the outcome of a meeting, as well as becoming an important foundation for longer-term relationships.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“BIG Talk” is the phase in which people, unknowingly, evaluate the level of chemistry they have with one another, and it’s a critical foundation for their future interactions.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BIG Talk is an example of “Social Evolution”: the phenomenon of</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humanity moving from living in communities of individuals to being part of a global community of billions. In today’s world, knowing how to prepare for and manage a BIG Talk “session” is a powerful skill.</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026" name="Picture 2">
            <a:extLst>
              <a:ext uri="{FF2B5EF4-FFF2-40B4-BE49-F238E27FC236}">
                <a16:creationId xmlns:a16="http://schemas.microsoft.com/office/drawing/2014/main" id="{F009ED8F-2320-C0B6-B481-3FD7CAFE1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772" y="5650344"/>
            <a:ext cx="4526280" cy="255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9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9230" y="970927"/>
            <a:ext cx="1291591" cy="1073051"/>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SPEAKING THE LANGUAGE OF MANAGMENT</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5374613"/>
          </a:xfrm>
          <a:prstGeom prst="rect">
            <a:avLst/>
          </a:prstGeom>
        </p:spPr>
        <p:txBody>
          <a:bodyPr vert="horz" wrap="square" lIns="0" tIns="109855" rIns="0" bIns="0" rtlCol="0">
            <a:spAutoFit/>
          </a:bodyPr>
          <a:lstStyle/>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"Management" is a language. Much like English, Spanish and Chinese, the language of management is a way of thinking and communicating which has evolved to address the very distinctive realities and challenges faced by senior executives responsible for carrying the burden of decision making in states of great uncertainty.</a:t>
            </a:r>
          </a:p>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Therefore, when we are called to communicate with, and present to, senior executives, we must understand that, the measurement of success, or the ROI on these encounters, comes down to a simple question: did they see you as an ASSET or a BURDEN at the end of your presentation? This in turn will be predominately determined by a single factor: the degree of uncertainty that you removed from their "shoulders".</a:t>
            </a:r>
          </a:p>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lang="en-US" sz="1200" b="0" i="0" u="none" strike="noStrike" kern="1200" cap="none" spc="-5" normalizeH="0" baseline="0" noProof="0" dirty="0">
                <a:ln>
                  <a:noFill/>
                </a:ln>
                <a:solidFill>
                  <a:prstClr val="black"/>
                </a:solidFill>
                <a:effectLst/>
                <a:uLnTx/>
                <a:uFillTx/>
                <a:latin typeface="Arial"/>
                <a:ea typeface="+mn-ea"/>
                <a:cs typeface="Arial"/>
                <a:sym typeface="Arial"/>
              </a:rPr>
              <a:t>To this end, we must learn how to think and present like executives who wish to improve strategic decision making, rather than like someone who has come to further drain the organization from its already limited resources. With this in mind, we have developed a recommended five-part structure with which to analyze initiatives we are responsible for and with which to present our recommendations (to internal managers as well as customer buying personas).</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Picture 5">
            <a:extLst>
              <a:ext uri="{FF2B5EF4-FFF2-40B4-BE49-F238E27FC236}">
                <a16:creationId xmlns:a16="http://schemas.microsoft.com/office/drawing/2014/main" id="{677DE824-7417-B47A-6E9B-E9B40A9EBA5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24658" y="6275881"/>
            <a:ext cx="4818431" cy="2934208"/>
          </a:xfrm>
          <a:prstGeom prst="rect">
            <a:avLst/>
          </a:prstGeom>
        </p:spPr>
      </p:pic>
      <p:pic>
        <p:nvPicPr>
          <p:cNvPr id="7" name="object 6">
            <a:extLst>
              <a:ext uri="{FF2B5EF4-FFF2-40B4-BE49-F238E27FC236}">
                <a16:creationId xmlns:a16="http://schemas.microsoft.com/office/drawing/2014/main" id="{75E1273C-D59D-C2B0-6C73-C4895CDAB6BF}"/>
              </a:ext>
            </a:extLst>
          </p:cNvPr>
          <p:cNvPicPr/>
          <p:nvPr/>
        </p:nvPicPr>
        <p:blipFill>
          <a:blip r:embed="rId3" cstate="print"/>
          <a:stretch>
            <a:fillRect/>
          </a:stretch>
        </p:blipFill>
        <p:spPr>
          <a:xfrm>
            <a:off x="667049" y="4607970"/>
            <a:ext cx="563431" cy="704625"/>
          </a:xfrm>
          <a:prstGeom prst="rect">
            <a:avLst/>
          </a:prstGeom>
        </p:spPr>
      </p:pic>
      <p:sp>
        <p:nvSpPr>
          <p:cNvPr id="8" name="object 7">
            <a:extLst>
              <a:ext uri="{FF2B5EF4-FFF2-40B4-BE49-F238E27FC236}">
                <a16:creationId xmlns:a16="http://schemas.microsoft.com/office/drawing/2014/main" id="{91F17CFA-1305-3BE3-4D64-7CC5E4CC9C7F}"/>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876090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228460"/>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Storytelling</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53751"/>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Storytelling Placeholder</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299080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759" y="1105788"/>
            <a:ext cx="1179195" cy="656590"/>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sz="1400" b="1" i="0" u="none" strike="noStrike" kern="1200" cap="none" spc="-5" normalizeH="0" baseline="0" noProof="0" dirty="0">
                <a:ln>
                  <a:noFill/>
                </a:ln>
                <a:solidFill>
                  <a:srgbClr val="FFFFFF"/>
                </a:solidFill>
                <a:effectLst/>
                <a:uLnTx/>
                <a:uFillTx/>
                <a:latin typeface="Arial"/>
                <a:ea typeface="+mn-ea"/>
                <a:cs typeface="Arial"/>
                <a:sym typeface="Arial"/>
              </a:rPr>
              <a:t>THE  </a:t>
            </a:r>
            <a:r>
              <a:rPr kumimoji="0" sz="1400" b="1" i="0" u="none" strike="noStrike" kern="1200" cap="none" spc="0" normalizeH="0" baseline="0" noProof="0" dirty="0">
                <a:ln>
                  <a:noFill/>
                </a:ln>
                <a:solidFill>
                  <a:srgbClr val="FFFFFF"/>
                </a:solidFill>
                <a:effectLst/>
                <a:uLnTx/>
                <a:uFillTx/>
                <a:latin typeface="Arial"/>
                <a:ea typeface="+mn-ea"/>
                <a:cs typeface="Arial"/>
                <a:sym typeface="Arial"/>
              </a:rPr>
              <a:t>PERSU</a:t>
            </a:r>
            <a:r>
              <a:rPr kumimoji="0" sz="1400" b="1" i="0" u="none" strike="noStrike" kern="1200" cap="none" spc="-105" normalizeH="0" baseline="0" noProof="0" dirty="0">
                <a:ln>
                  <a:noFill/>
                </a:ln>
                <a:solidFill>
                  <a:srgbClr val="FFFFFF"/>
                </a:solidFill>
                <a:effectLst/>
                <a:uLnTx/>
                <a:uFillTx/>
                <a:latin typeface="Arial"/>
                <a:ea typeface="+mn-ea"/>
                <a:cs typeface="Arial"/>
                <a:sym typeface="Arial"/>
              </a:rPr>
              <a:t>A</a:t>
            </a:r>
            <a:r>
              <a:rPr kumimoji="0" sz="1400" b="1" i="0" u="none" strike="noStrike" kern="1200" cap="none" spc="-10" normalizeH="0" baseline="0" noProof="0" dirty="0">
                <a:ln>
                  <a:noFill/>
                </a:ln>
                <a:solidFill>
                  <a:srgbClr val="FFFFFF"/>
                </a:solidFill>
                <a:effectLst/>
                <a:uLnTx/>
                <a:uFillTx/>
                <a:latin typeface="Arial"/>
                <a:ea typeface="+mn-ea"/>
                <a:cs typeface="Arial"/>
                <a:sym typeface="Arial"/>
              </a:rPr>
              <a:t>T</a:t>
            </a:r>
            <a:r>
              <a:rPr kumimoji="0" sz="1400" b="1" i="0" u="none" strike="noStrike" kern="1200" cap="none" spc="-5" normalizeH="0" baseline="0" noProof="0" dirty="0">
                <a:ln>
                  <a:noFill/>
                </a:ln>
                <a:solidFill>
                  <a:srgbClr val="FFFFFF"/>
                </a:solidFill>
                <a:effectLst/>
                <a:uLnTx/>
                <a:uFillTx/>
                <a:latin typeface="Arial"/>
                <a:ea typeface="+mn-ea"/>
                <a:cs typeface="Arial"/>
                <a:sym typeface="Arial"/>
              </a:rPr>
              <a:t>IO</a:t>
            </a:r>
            <a:r>
              <a:rPr kumimoji="0" sz="1400" b="1" i="0" u="none" strike="noStrike" kern="1200" cap="none" spc="0" normalizeH="0" baseline="0" noProof="0" dirty="0">
                <a:ln>
                  <a:noFill/>
                </a:ln>
                <a:solidFill>
                  <a:srgbClr val="FFFFFF"/>
                </a:solidFill>
                <a:effectLst/>
                <a:uLnTx/>
                <a:uFillTx/>
                <a:latin typeface="Arial"/>
                <a:ea typeface="+mn-ea"/>
                <a:cs typeface="Arial"/>
                <a:sym typeface="Arial"/>
              </a:rPr>
              <a:t>N  </a:t>
            </a:r>
            <a:r>
              <a:rPr kumimoji="0" sz="1400" b="1" i="0" u="none" strike="noStrike" kern="1200" cap="none" spc="-25" normalizeH="0" baseline="0" noProof="0" dirty="0">
                <a:ln>
                  <a:noFill/>
                </a:ln>
                <a:solidFill>
                  <a:srgbClr val="FFFFFF"/>
                </a:solidFill>
                <a:effectLst/>
                <a:uLnTx/>
                <a:uFillTx/>
                <a:latin typeface="Arial"/>
                <a:ea typeface="+mn-ea"/>
                <a:cs typeface="Arial"/>
                <a:sym typeface="Arial"/>
              </a:rPr>
              <a:t>TABLE</a:t>
            </a:r>
            <a:endParaRPr kumimoji="0" sz="1400" b="0" i="0" u="none" strike="noStrike" kern="1200" cap="none" spc="0" normalizeH="0" baseline="0" noProof="0" dirty="0">
              <a:ln>
                <a:noFill/>
              </a:ln>
              <a:solidFill>
                <a:prstClr val="black"/>
              </a:solidFill>
              <a:effectLst/>
              <a:uLnTx/>
              <a:uFillTx/>
              <a:latin typeface="Arial"/>
              <a:ea typeface="+mn-ea"/>
              <a:cs typeface="Arial"/>
              <a:sym typeface="Arial"/>
            </a:endParaRP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txBox="1"/>
          <p:nvPr/>
        </p:nvSpPr>
        <p:spPr>
          <a:xfrm>
            <a:off x="1889772" y="727963"/>
            <a:ext cx="4688205" cy="1191736"/>
          </a:xfrm>
          <a:prstGeom prst="rect">
            <a:avLst/>
          </a:prstGeom>
        </p:spPr>
        <p:txBody>
          <a:bodyPr vert="horz" wrap="square" lIns="0" tIns="109855" rIns="0" bIns="0" rtlCol="0">
            <a:spAutoFit/>
          </a:bodyPr>
          <a:lstStyle/>
          <a:p>
            <a:pPr marL="12700" marR="5080" lvl="0" indent="0" algn="just" defTabSz="914400" rtl="0" eaLnBrk="1" fontAlgn="auto" latinLnBrk="0" hangingPunct="1">
              <a:lnSpc>
                <a:spcPct val="150600"/>
              </a:lnSpc>
              <a:spcBef>
                <a:spcPts val="40"/>
              </a:spcBef>
              <a:spcAft>
                <a:spcPts val="0"/>
              </a:spcAft>
              <a:buClrTx/>
              <a:buSzTx/>
              <a:buFontTx/>
              <a:buNone/>
              <a:tabLst/>
              <a:defRPr/>
            </a:pPr>
            <a:r>
              <a:rPr kumimoji="0" sz="1200" b="0" i="0" u="none" strike="noStrike" kern="1200" cap="none" spc="-5" normalizeH="0" baseline="0" noProof="0" dirty="0">
                <a:ln>
                  <a:noFill/>
                </a:ln>
                <a:solidFill>
                  <a:prstClr val="black"/>
                </a:solidFill>
                <a:effectLst/>
                <a:uLnTx/>
                <a:uFillTx/>
                <a:latin typeface="Arial"/>
                <a:ea typeface="+mn-ea"/>
                <a:cs typeface="Arial"/>
                <a:sym typeface="Arial"/>
              </a:rPr>
              <a:t>When people interact with each </a:t>
            </a:r>
            <a:r>
              <a:rPr kumimoji="0" sz="1200" b="0" i="0" u="none" strike="noStrike" kern="1200" cap="none" spc="-15" normalizeH="0" baseline="0" noProof="0" dirty="0">
                <a:ln>
                  <a:noFill/>
                </a:ln>
                <a:solidFill>
                  <a:prstClr val="black"/>
                </a:solidFill>
                <a:effectLst/>
                <a:uLnTx/>
                <a:uFillTx/>
                <a:latin typeface="Arial"/>
                <a:ea typeface="+mn-ea"/>
                <a:cs typeface="Arial"/>
                <a:sym typeface="Arial"/>
              </a:rPr>
              <a:t>other,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there are countless intervening  variables impacting the stimuli-response dynamic between them.  Nearly all of these variables are circumstantial and only </a:t>
            </a:r>
            <a:r>
              <a:rPr kumimoji="0" sz="1200" b="0" i="0" u="none" strike="noStrike" kern="1200" cap="none" spc="0" normalizeH="0" baseline="0" noProof="0" dirty="0">
                <a:ln>
                  <a:noFill/>
                </a:ln>
                <a:solidFill>
                  <a:prstClr val="black"/>
                </a:solidFill>
                <a:effectLst/>
                <a:uLnTx/>
                <a:uFillTx/>
                <a:latin typeface="Arial"/>
                <a:ea typeface="+mn-ea"/>
                <a:cs typeface="Arial"/>
                <a:sym typeface="Arial"/>
              </a:rPr>
              <a:t>a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few of  them can be anticipated and prepared</a:t>
            </a:r>
            <a:r>
              <a:rPr kumimoji="0" sz="1200" b="0" i="0" u="none" strike="noStrike" kern="1200" cap="none" spc="0" normalizeH="0" baseline="0" noProof="0" dirty="0">
                <a:ln>
                  <a:noFill/>
                </a:ln>
                <a:solidFill>
                  <a:prstClr val="black"/>
                </a:solidFill>
                <a:effectLst/>
                <a:uLnTx/>
                <a:uFillTx/>
                <a:latin typeface="Arial"/>
                <a:ea typeface="+mn-ea"/>
                <a:cs typeface="Arial"/>
                <a:sym typeface="Arial"/>
              </a:rPr>
              <a:t> </a:t>
            </a:r>
            <a:r>
              <a:rPr kumimoji="0" sz="1200" b="0" i="0" u="none" strike="noStrike" kern="1200" cap="none" spc="-20" normalizeH="0" baseline="0" noProof="0" dirty="0">
                <a:ln>
                  <a:noFill/>
                </a:ln>
                <a:solidFill>
                  <a:prstClr val="black"/>
                </a:solidFill>
                <a:effectLst/>
                <a:uLnTx/>
                <a:uFillTx/>
                <a:latin typeface="Arial"/>
                <a:ea typeface="+mn-ea"/>
                <a:cs typeface="Arial"/>
                <a:sym typeface="Arial"/>
              </a:rPr>
              <a:t>for.</a:t>
            </a:r>
            <a:endParaRPr kumimoji="0" sz="1200" b="0" i="0" u="none" strike="noStrike" kern="1200" cap="none" spc="0" normalizeH="0" baseline="0" noProof="0" dirty="0">
              <a:ln>
                <a:noFill/>
              </a:ln>
              <a:solidFill>
                <a:prstClr val="black"/>
              </a:solidFill>
              <a:effectLst/>
              <a:uLnTx/>
              <a:uFillTx/>
              <a:latin typeface="Arial"/>
              <a:ea typeface="+mn-ea"/>
              <a:cs typeface="Arial"/>
              <a:sym typeface="Arial"/>
            </a:endParaRPr>
          </a:p>
        </p:txBody>
      </p:sp>
      <p:sp>
        <p:nvSpPr>
          <p:cNvPr id="6" name="object 6"/>
          <p:cNvSpPr txBox="1"/>
          <p:nvPr/>
        </p:nvSpPr>
        <p:spPr>
          <a:xfrm>
            <a:off x="1889772" y="2280093"/>
            <a:ext cx="4688840" cy="861060"/>
          </a:xfrm>
          <a:prstGeom prst="rect">
            <a:avLst/>
          </a:prstGeom>
        </p:spPr>
        <p:txBody>
          <a:bodyPr vert="horz" wrap="square" lIns="0" tIns="10795" rIns="0" bIns="0" rtlCol="0">
            <a:spAutoFit/>
          </a:bodyPr>
          <a:lstStyle/>
          <a:p>
            <a:pPr marL="12700" marR="5080" lvl="0" indent="0" algn="just" defTabSz="914400" rtl="0" eaLnBrk="1" fontAlgn="auto" latinLnBrk="0" hangingPunct="1">
              <a:lnSpc>
                <a:spcPct val="152500"/>
              </a:lnSpc>
              <a:spcBef>
                <a:spcPts val="85"/>
              </a:spcBef>
              <a:spcAft>
                <a:spcPts val="0"/>
              </a:spcAft>
              <a:buClrTx/>
              <a:buSzTx/>
              <a:buFontTx/>
              <a:buNone/>
              <a:tabLst/>
              <a:defRPr/>
            </a:pPr>
            <a:r>
              <a:rPr kumimoji="0" sz="1200" b="0" i="0" u="none" strike="noStrike" kern="1200" cap="none" spc="-15" normalizeH="0" baseline="0" noProof="0" dirty="0">
                <a:ln>
                  <a:noFill/>
                </a:ln>
                <a:solidFill>
                  <a:prstClr val="black"/>
                </a:solidFill>
                <a:effectLst/>
                <a:uLnTx/>
                <a:uFillTx/>
                <a:latin typeface="Arial"/>
                <a:ea typeface="+mn-ea"/>
                <a:cs typeface="Arial"/>
                <a:sym typeface="Arial"/>
              </a:rPr>
              <a:t>However,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there are 10 core variables that are always present in any  human interaction and which outweigh the cumulative impact of the  circumstantial</a:t>
            </a:r>
            <a:r>
              <a:rPr kumimoji="0" sz="1200" b="0" i="0" u="none" strike="noStrike" kern="1200" cap="none" spc="-10" normalizeH="0" baseline="0" noProof="0" dirty="0">
                <a:ln>
                  <a:noFill/>
                </a:ln>
                <a:solidFill>
                  <a:prstClr val="black"/>
                </a:solidFill>
                <a:effectLst/>
                <a:uLnTx/>
                <a:uFillTx/>
                <a:latin typeface="Arial"/>
                <a:ea typeface="+mn-ea"/>
                <a:cs typeface="Arial"/>
                <a:sym typeface="Arial"/>
              </a:rPr>
              <a:t>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variables.</a:t>
            </a:r>
            <a:endParaRPr kumimoji="0" sz="1200" b="0" i="0" u="none" strike="noStrike" kern="1200" cap="none" spc="0" normalizeH="0" baseline="0" noProof="0" dirty="0">
              <a:ln>
                <a:noFill/>
              </a:ln>
              <a:solidFill>
                <a:prstClr val="black"/>
              </a:solidFill>
              <a:effectLst/>
              <a:uLnTx/>
              <a:uFillTx/>
              <a:latin typeface="Arial"/>
              <a:ea typeface="+mn-ea"/>
              <a:cs typeface="Arial"/>
              <a:sym typeface="Arial"/>
            </a:endParaRPr>
          </a:p>
        </p:txBody>
      </p:sp>
      <p:sp>
        <p:nvSpPr>
          <p:cNvPr id="7" name="object 7"/>
          <p:cNvSpPr txBox="1"/>
          <p:nvPr/>
        </p:nvSpPr>
        <p:spPr>
          <a:xfrm>
            <a:off x="1913595" y="3281043"/>
            <a:ext cx="4643119" cy="822854"/>
          </a:xfrm>
          <a:prstGeom prst="rect">
            <a:avLst/>
          </a:prstGeom>
        </p:spPr>
        <p:txBody>
          <a:bodyPr vert="horz" wrap="square" lIns="0" tIns="10795" rIns="0" bIns="0" rtlCol="0">
            <a:spAutoFit/>
          </a:bodyPr>
          <a:lstStyle/>
          <a:p>
            <a:pPr marL="12700" marR="5080" lvl="0" indent="0" algn="just" defTabSz="914400" rtl="0" eaLnBrk="1" fontAlgn="auto" latinLnBrk="0" hangingPunct="1">
              <a:lnSpc>
                <a:spcPct val="152500"/>
              </a:lnSpc>
              <a:spcBef>
                <a:spcPts val="85"/>
              </a:spcBef>
              <a:spcAft>
                <a:spcPts val="0"/>
              </a:spcAft>
              <a:buClrTx/>
              <a:buSzTx/>
              <a:buFontTx/>
              <a:buNone/>
              <a:tabLst/>
              <a:defRPr/>
            </a:pPr>
            <a:r>
              <a:rPr kumimoji="0" sz="1200" b="0" i="0" u="none" strike="noStrike" kern="1200" cap="none" spc="-5" normalizeH="0" baseline="0" noProof="0" dirty="0">
                <a:ln>
                  <a:noFill/>
                </a:ln>
                <a:solidFill>
                  <a:prstClr val="black"/>
                </a:solidFill>
                <a:effectLst/>
                <a:uLnTx/>
                <a:uFillTx/>
                <a:latin typeface="Arial"/>
                <a:ea typeface="+mn-ea"/>
                <a:cs typeface="Arial"/>
                <a:sym typeface="Arial"/>
              </a:rPr>
              <a:t>By </a:t>
            </a:r>
            <a:r>
              <a:rPr kumimoji="0" sz="1200" b="0" i="0" u="none" strike="noStrike" kern="1200" cap="none" spc="-10" normalizeH="0" baseline="0" noProof="0" dirty="0">
                <a:ln>
                  <a:noFill/>
                </a:ln>
                <a:solidFill>
                  <a:prstClr val="black"/>
                </a:solidFill>
                <a:effectLst/>
                <a:uLnTx/>
                <a:uFillTx/>
                <a:latin typeface="Arial"/>
                <a:ea typeface="+mn-ea"/>
                <a:cs typeface="Arial"/>
                <a:sym typeface="Arial"/>
              </a:rPr>
              <a:t>learning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about each of these variables, we can identify and  manage them in </a:t>
            </a:r>
            <a:r>
              <a:rPr kumimoji="0" sz="1200" b="0" i="0" u="none" strike="noStrike" kern="1200" cap="none" spc="0" normalizeH="0" baseline="0" noProof="0" dirty="0">
                <a:ln>
                  <a:noFill/>
                </a:ln>
                <a:solidFill>
                  <a:prstClr val="black"/>
                </a:solidFill>
                <a:effectLst/>
                <a:uLnTx/>
                <a:uFillTx/>
                <a:latin typeface="Arial"/>
                <a:ea typeface="+mn-ea"/>
                <a:cs typeface="Arial"/>
                <a:sym typeface="Arial"/>
              </a:rPr>
              <a:t>a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wide range of scenarios and improve our ability </a:t>
            </a:r>
            <a:r>
              <a:rPr kumimoji="0" sz="1200" b="0" i="0" u="none" strike="noStrike" kern="1200" cap="none" spc="0" normalizeH="0" baseline="0" noProof="0" dirty="0">
                <a:ln>
                  <a:noFill/>
                </a:ln>
                <a:solidFill>
                  <a:prstClr val="black"/>
                </a:solidFill>
                <a:effectLst/>
                <a:uLnTx/>
                <a:uFillTx/>
                <a:latin typeface="Arial"/>
                <a:ea typeface="+mn-ea"/>
                <a:cs typeface="Arial"/>
                <a:sym typeface="Arial"/>
              </a:rPr>
              <a:t>to  </a:t>
            </a:r>
            <a:r>
              <a:rPr kumimoji="0" sz="1200" b="0" i="0" u="none" strike="noStrike" kern="1200" cap="none" spc="-5" normalizeH="0" baseline="0" noProof="0" dirty="0">
                <a:ln>
                  <a:noFill/>
                </a:ln>
                <a:solidFill>
                  <a:prstClr val="black"/>
                </a:solidFill>
                <a:effectLst/>
                <a:uLnTx/>
                <a:uFillTx/>
                <a:latin typeface="Arial"/>
                <a:ea typeface="+mn-ea"/>
                <a:cs typeface="Arial"/>
                <a:sym typeface="Arial"/>
              </a:rPr>
              <a:t>shape their </a:t>
            </a:r>
            <a:r>
              <a:rPr kumimoji="0" sz="1200" b="0" i="0" u="none" strike="noStrike" kern="1200" cap="none" spc="-5" normalizeH="0" baseline="0" noProof="0">
                <a:ln>
                  <a:noFill/>
                </a:ln>
                <a:solidFill>
                  <a:prstClr val="black"/>
                </a:solidFill>
                <a:effectLst/>
                <a:uLnTx/>
                <a:uFillTx/>
                <a:latin typeface="Arial"/>
                <a:ea typeface="+mn-ea"/>
                <a:cs typeface="Arial"/>
                <a:sym typeface="Arial"/>
              </a:rPr>
              <a:t>outcomes.</a:t>
            </a:r>
            <a:r>
              <a:rPr kumimoji="0" lang="en-US" sz="1200" b="0" i="0" u="none" strike="noStrike" kern="1200" cap="none" spc="-5" normalizeH="0" baseline="0" noProof="0">
                <a:ln>
                  <a:noFill/>
                </a:ln>
                <a:solidFill>
                  <a:prstClr val="black"/>
                </a:solidFill>
                <a:effectLst/>
                <a:uLnTx/>
                <a:uFillTx/>
                <a:latin typeface="Arial"/>
                <a:ea typeface="+mn-ea"/>
                <a:cs typeface="Arial"/>
                <a:sym typeface="Arial"/>
              </a:rPr>
              <a:t> </a:t>
            </a:r>
            <a:endParaRPr kumimoji="0" sz="1200" b="0" i="0" u="none" strike="noStrike" kern="1200" cap="none" spc="0" normalizeH="0" baseline="0" noProof="0" dirty="0">
              <a:ln>
                <a:noFill/>
              </a:ln>
              <a:solidFill>
                <a:prstClr val="black"/>
              </a:solidFill>
              <a:effectLst/>
              <a:uLnTx/>
              <a:uFillTx/>
              <a:latin typeface="Arial"/>
              <a:ea typeface="+mn-ea"/>
              <a:cs typeface="Arial"/>
              <a:sym typeface="Arial"/>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16" name="Picture 15">
            <a:extLst>
              <a:ext uri="{FF2B5EF4-FFF2-40B4-BE49-F238E27FC236}">
                <a16:creationId xmlns:a16="http://schemas.microsoft.com/office/drawing/2014/main" id="{80905640-EA8D-5B48-B0A4-979FA4DC8B4C}"/>
              </a:ext>
            </a:extLst>
          </p:cNvPr>
          <p:cNvPicPr>
            <a:picLocks noChangeAspect="1"/>
          </p:cNvPicPr>
          <p:nvPr/>
        </p:nvPicPr>
        <p:blipFill rotWithShape="1">
          <a:blip r:embed="rId2"/>
          <a:srcRect l="8542" t="7111" r="8333" b="5222"/>
          <a:stretch/>
        </p:blipFill>
        <p:spPr>
          <a:xfrm>
            <a:off x="1889772" y="5127184"/>
            <a:ext cx="4643119" cy="3060503"/>
          </a:xfrm>
          <a:prstGeom prst="rect">
            <a:avLst/>
          </a:prstGeom>
        </p:spPr>
      </p:pic>
      <p:pic>
        <p:nvPicPr>
          <p:cNvPr id="8" name="object 6">
            <a:extLst>
              <a:ext uri="{FF2B5EF4-FFF2-40B4-BE49-F238E27FC236}">
                <a16:creationId xmlns:a16="http://schemas.microsoft.com/office/drawing/2014/main" id="{78466E76-62E0-E02C-C973-07578D38F969}"/>
              </a:ext>
            </a:extLst>
          </p:cNvPr>
          <p:cNvPicPr/>
          <p:nvPr/>
        </p:nvPicPr>
        <p:blipFill>
          <a:blip r:embed="rId3" cstate="print"/>
          <a:stretch>
            <a:fillRect/>
          </a:stretch>
        </p:blipFill>
        <p:spPr>
          <a:xfrm>
            <a:off x="667049" y="4607970"/>
            <a:ext cx="563431" cy="704625"/>
          </a:xfrm>
          <a:prstGeom prst="rect">
            <a:avLst/>
          </a:prstGeom>
        </p:spPr>
      </p:pic>
      <p:sp>
        <p:nvSpPr>
          <p:cNvPr id="9" name="object 7">
            <a:extLst>
              <a:ext uri="{FF2B5EF4-FFF2-40B4-BE49-F238E27FC236}">
                <a16:creationId xmlns:a16="http://schemas.microsoft.com/office/drawing/2014/main" id="{3FE18910-8DFD-7E48-17B5-A9E7618CB083}"/>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909552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9930" y="1095227"/>
            <a:ext cx="1434043" cy="861903"/>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THE ANATOMY OF A SERVICES BUISNESS MODEL</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5339732"/>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Anatomy of a Services Business” is a comprehensive professional development course intended for anyone seeking to, or already running, a Services/knowledge based business (</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ea typeface="Calibri"/>
                <a:cs typeface="Arial" panose="020B0604020202020204" pitchFamily="34" charset="0"/>
                <a:sym typeface="Calibri"/>
              </a:rPr>
              <a:t>i</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e a business which is based on generating revenue through the sales of knowledge and expertise), providing the right approach tools and methodologies to mange the business.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1" i="0" u="sng"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1" i="0" u="sng"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Examples of knowledge based businesses: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Legal and accounting firms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Home or office improvement firms (electricians, plumbers, interior designers)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Therapists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Training and consulting firms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Architects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PR and advertising firms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Digital marketing firms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Graphic and web designers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Translation services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Software development firms, </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ea typeface="Calibri"/>
                <a:cs typeface="Arial" panose="020B0604020202020204" pitchFamily="34" charset="0"/>
                <a:sym typeface="Calibri"/>
              </a:rPr>
              <a:t>etc</a:t>
            </a: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7C3F0DFA-4F20-35C0-5CF6-C3E704A799B7}"/>
              </a:ext>
            </a:extLst>
          </p:cNvPr>
          <p:cNvPicPr>
            <a:picLocks noChangeAspect="1"/>
          </p:cNvPicPr>
          <p:nvPr/>
        </p:nvPicPr>
        <p:blipFill>
          <a:blip r:embed="rId3"/>
          <a:stretch>
            <a:fillRect/>
          </a:stretch>
        </p:blipFill>
        <p:spPr>
          <a:xfrm>
            <a:off x="2273300" y="6187987"/>
            <a:ext cx="3568700" cy="3075115"/>
          </a:xfrm>
          <a:prstGeom prst="rect">
            <a:avLst/>
          </a:prstGeom>
        </p:spPr>
      </p:pic>
    </p:spTree>
    <p:extLst>
      <p:ext uri="{BB962C8B-B14F-4D97-AF65-F5344CB8AC3E}">
        <p14:creationId xmlns:p14="http://schemas.microsoft.com/office/powerpoint/2010/main" val="1229073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73552-92AE-782F-DA3B-9583B4C8B7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1232B1-D253-83B5-AB99-FEF5B8271A40}"/>
              </a:ext>
            </a:extLst>
          </p:cNvPr>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THE NEW WORLD OF SALES</a:t>
            </a:r>
          </a:p>
        </p:txBody>
      </p:sp>
      <p:sp>
        <p:nvSpPr>
          <p:cNvPr id="3" name="object 3">
            <a:extLst>
              <a:ext uri="{FF2B5EF4-FFF2-40B4-BE49-F238E27FC236}">
                <a16:creationId xmlns:a16="http://schemas.microsoft.com/office/drawing/2014/main" id="{975D29D0-45B8-EC6D-9338-06032E0C60EC}"/>
              </a:ext>
            </a:extLst>
          </p:cNvPr>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a:extLst>
              <a:ext uri="{FF2B5EF4-FFF2-40B4-BE49-F238E27FC236}">
                <a16:creationId xmlns:a16="http://schemas.microsoft.com/office/drawing/2014/main" id="{BAAF7AD7-9F57-0B54-3C2B-73D866817280}"/>
              </a:ext>
            </a:extLst>
          </p:cNvPr>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a:extLst>
              <a:ext uri="{FF2B5EF4-FFF2-40B4-BE49-F238E27FC236}">
                <a16:creationId xmlns:a16="http://schemas.microsoft.com/office/drawing/2014/main" id="{6BF23171-2CEB-E7CB-CD55-C20C2AD8D6DB}"/>
              </a:ext>
            </a:extLst>
          </p:cNvPr>
          <p:cNvSpPr txBox="1"/>
          <p:nvPr/>
        </p:nvSpPr>
        <p:spPr>
          <a:xfrm>
            <a:off x="1889772" y="727963"/>
            <a:ext cx="4688205" cy="4785734"/>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Digital Revolution has transformed the landscape of buying and selling, bringing about fundamental changes in the way products and services are offered, and the methods use to engage with customers.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We in VAYOMAR outlined this profound impact on enterprise sales, through four key paradigm shifts that are reshaping the new world of sales.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Navigating this new landscape requires organizations to understand these shifts and align their strategies accordingly. To support this transition, we have developed a comprehensive approach focused on five critical areas to drive success:</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1. Smarter hiring of salespeople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2. Smarter onboarding of salespeople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3. Smarter sales and customer facing upskilling</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4. Customer journey management</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5. Everybody Sells Values program</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a:t>
            </a:r>
          </a:p>
        </p:txBody>
      </p:sp>
      <p:sp>
        <p:nvSpPr>
          <p:cNvPr id="14" name="object 14">
            <a:extLst>
              <a:ext uri="{FF2B5EF4-FFF2-40B4-BE49-F238E27FC236}">
                <a16:creationId xmlns:a16="http://schemas.microsoft.com/office/drawing/2014/main" id="{D6A2648B-1871-6448-BE11-0256320CC2FA}"/>
              </a:ext>
            </a:extLst>
          </p:cNvPr>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B24CE8C4-A0B2-576C-49DC-CBC7D854CF98}"/>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3586EB33-0DD2-74D1-DF7A-8C2007BA02D7}"/>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AF378605-9B9A-F1A8-6F61-53FE5113EE0C}"/>
              </a:ext>
            </a:extLst>
          </p:cNvPr>
          <p:cNvPicPr>
            <a:picLocks noChangeAspect="1"/>
          </p:cNvPicPr>
          <p:nvPr/>
        </p:nvPicPr>
        <p:blipFill>
          <a:blip r:embed="rId3"/>
          <a:stretch>
            <a:fillRect/>
          </a:stretch>
        </p:blipFill>
        <p:spPr>
          <a:xfrm>
            <a:off x="1889772" y="5709210"/>
            <a:ext cx="3516325" cy="1949267"/>
          </a:xfrm>
          <a:prstGeom prst="rect">
            <a:avLst/>
          </a:prstGeom>
        </p:spPr>
      </p:pic>
      <p:pic>
        <p:nvPicPr>
          <p:cNvPr id="15" name="Picture 14">
            <a:extLst>
              <a:ext uri="{FF2B5EF4-FFF2-40B4-BE49-F238E27FC236}">
                <a16:creationId xmlns:a16="http://schemas.microsoft.com/office/drawing/2014/main" id="{9F434C6E-FAC4-887F-46AC-A35861B7095E}"/>
              </a:ext>
            </a:extLst>
          </p:cNvPr>
          <p:cNvPicPr>
            <a:picLocks noChangeAspect="1"/>
          </p:cNvPicPr>
          <p:nvPr/>
        </p:nvPicPr>
        <p:blipFill>
          <a:blip r:embed="rId4"/>
          <a:stretch>
            <a:fillRect/>
          </a:stretch>
        </p:blipFill>
        <p:spPr>
          <a:xfrm>
            <a:off x="3186925" y="6863518"/>
            <a:ext cx="3371227" cy="1939202"/>
          </a:xfrm>
          <a:prstGeom prst="rect">
            <a:avLst/>
          </a:prstGeom>
        </p:spPr>
      </p:pic>
    </p:spTree>
    <p:extLst>
      <p:ext uri="{BB962C8B-B14F-4D97-AF65-F5344CB8AC3E}">
        <p14:creationId xmlns:p14="http://schemas.microsoft.com/office/powerpoint/2010/main" val="1737979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650756"/>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THE POWER OF DEBRIEFING</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954737"/>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In his book Outliers Malcolm Gladwell describes the 10,000 hour rule, according to which it takes 10,000 hours to become really good at something and master a skill.</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How then do the world's best fighter pilots get qualified after less than 500 hours of flight time?</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answer is that  for every hour of flight time, pilots also go through at least another hour of debriefing, analyzing every aspect of their sortie ( in addition simulations and other performance enhancing training).</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In this session, we will go over the art of conducting debriefings and how to learn as much as we can from projects that we have completed be them the most successful or those that maybe fall a little short.</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6" name="object 6">
            <a:extLst>
              <a:ext uri="{FF2B5EF4-FFF2-40B4-BE49-F238E27FC236}">
                <a16:creationId xmlns:a16="http://schemas.microsoft.com/office/drawing/2014/main" id="{195A2750-FB15-09A4-A60E-FBB6B6664219}"/>
              </a:ext>
            </a:extLst>
          </p:cNvPr>
          <p:cNvPicPr/>
          <p:nvPr/>
        </p:nvPicPr>
        <p:blipFill>
          <a:blip r:embed="rId2"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pic>
        <p:nvPicPr>
          <p:cNvPr id="12" name="Picture 11">
            <a:extLst>
              <a:ext uri="{FF2B5EF4-FFF2-40B4-BE49-F238E27FC236}">
                <a16:creationId xmlns:a16="http://schemas.microsoft.com/office/drawing/2014/main" id="{70E84F35-0D42-ADE8-7D3C-26A7F1715949}"/>
              </a:ext>
            </a:extLst>
          </p:cNvPr>
          <p:cNvPicPr>
            <a:picLocks noChangeAspect="1"/>
          </p:cNvPicPr>
          <p:nvPr/>
        </p:nvPicPr>
        <p:blipFill>
          <a:blip r:embed="rId3"/>
          <a:stretch>
            <a:fillRect/>
          </a:stretch>
        </p:blipFill>
        <p:spPr>
          <a:xfrm>
            <a:off x="2033588" y="5546615"/>
            <a:ext cx="3193584" cy="1853420"/>
          </a:xfrm>
          <a:prstGeom prst="rect">
            <a:avLst/>
          </a:prstGeom>
        </p:spPr>
      </p:pic>
      <p:pic>
        <p:nvPicPr>
          <p:cNvPr id="15" name="Picture 14">
            <a:extLst>
              <a:ext uri="{FF2B5EF4-FFF2-40B4-BE49-F238E27FC236}">
                <a16:creationId xmlns:a16="http://schemas.microsoft.com/office/drawing/2014/main" id="{D09736C5-BAEA-3BB5-BE3B-4ECB93C348B5}"/>
              </a:ext>
            </a:extLst>
          </p:cNvPr>
          <p:cNvPicPr>
            <a:picLocks noChangeAspect="1"/>
          </p:cNvPicPr>
          <p:nvPr/>
        </p:nvPicPr>
        <p:blipFill>
          <a:blip r:embed="rId4"/>
          <a:stretch>
            <a:fillRect/>
          </a:stretch>
        </p:blipFill>
        <p:spPr>
          <a:xfrm>
            <a:off x="2943225" y="6291720"/>
            <a:ext cx="3236446" cy="1878295"/>
          </a:xfrm>
          <a:prstGeom prst="rect">
            <a:avLst/>
          </a:prstGeom>
        </p:spPr>
      </p:pic>
    </p:spTree>
    <p:extLst>
      <p:ext uri="{BB962C8B-B14F-4D97-AF65-F5344CB8AC3E}">
        <p14:creationId xmlns:p14="http://schemas.microsoft.com/office/powerpoint/2010/main" val="154822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824560" cy="7294264"/>
          </a:xfrm>
          <a:prstGeom prst="rect">
            <a:avLst/>
          </a:prstGeom>
          <a:noFill/>
          <a:ln>
            <a:noFill/>
          </a:ln>
        </p:spPr>
        <p:txBody>
          <a:bodyPr spcFirstLastPara="1" wrap="square" lIns="91425" tIns="45700" rIns="91425" bIns="45700" anchor="t" anchorCtr="0">
            <a:spAutoFit/>
          </a:bodyPr>
          <a:lstStyle/>
          <a:p>
            <a:pPr>
              <a:lnSpc>
                <a:spcPct val="150000"/>
              </a:lnSpc>
            </a:pPr>
            <a:r>
              <a:rPr lang="en-US" sz="1200" b="1" dirty="0">
                <a:latin typeface="Calibri" panose="020F0502020204030204" pitchFamily="34" charset="0"/>
                <a:cs typeface="Calibri" panose="020F0502020204030204" pitchFamily="34" charset="0"/>
              </a:rPr>
              <a:t>Academy (MBA style learning): </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The Academy component serves as the foundational stage for equipping participants with the essential mindset, theoretical tools, methodological best practices and knowledge, necessary for their respective roles. The Academy can be taken as a stand alone component of the program with the other components added in a later time should the company wish to embrace this program in a multiphase approach. </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As part of the Academy, participants will engage in a dynamic learning format that combines interactive lectures, case studies, breakout sessions and group discussions. We will guide participants through a range of relevant topics which will be curated in the first phase of this engagement.</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To enhance the learning experience and promote practical application, we will incorporate specific use-cases and scenarios into the program. These real-life examples will be carefully selected and developed in collaboration with your team and select stakeholders of your choice, to ensure their relevance and alignment with the participants' roles and challenges. Overall, the Academy component offers a robust foundation for participants to build upon throughout their careers. </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We provide an immersive and transformative learning experience that equips mid-level managers with the necessary skills and knowledge to excel in their roles and contribute to the overall success of their organizations.</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9230" y="970927"/>
            <a:ext cx="1291591" cy="439608"/>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VALUE ORIENTATION</a:t>
            </a:r>
          </a:p>
        </p:txBody>
      </p:sp>
      <p:sp>
        <p:nvSpPr>
          <p:cNvPr id="3" name="object 3"/>
          <p:cNvSpPr/>
          <p:nvPr/>
        </p:nvSpPr>
        <p:spPr>
          <a:xfrm>
            <a:off x="1889772" y="772668"/>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589381" y="772668"/>
            <a:ext cx="4995585" cy="4508735"/>
          </a:xfrm>
          <a:prstGeom prst="rect">
            <a:avLst/>
          </a:prstGeom>
        </p:spPr>
        <p:txBody>
          <a:bodyPr vert="horz" wrap="square" lIns="0" tIns="109855" rIns="0" bIns="0" rtlCol="0">
            <a:spAutoFit/>
          </a:bodyPr>
          <a:lstStyle/>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Value Orientation is both a mindset and a skillset. It's about proactively maintaining a strategic (rational) outlook, in spite of the endless stimulations and interruptions that relentlessly bombard our senses. The more complex the reality – the more valuable this structured and disciplined way of thinking is.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Fit for internal strategic processes as well as for external key stakeholder management (sales!), this highly counter-intuitive approach actually increases our chances of influencing key stakeholders and achieving ours, as well as their business and operational goals.</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practical manifestation of this methodology is the Value Dashboard: a single-slide display of our customer’s strategic reality. </a:t>
            </a:r>
          </a:p>
          <a:p>
            <a:pPr marL="457200" marR="0" lvl="0" indent="0" algn="just" defTabSz="914400" rtl="0" eaLnBrk="1" fontAlgn="auto" latinLnBrk="0" hangingPunct="1">
              <a:lnSpc>
                <a:spcPct val="150000"/>
              </a:lnSpc>
              <a:spcBef>
                <a:spcPts val="0"/>
              </a:spcBef>
              <a:spcAft>
                <a:spcPts val="0"/>
              </a:spcAft>
              <a:buClr>
                <a:srgbClr val="000000"/>
              </a:buClr>
              <a:buSzPts val="1200"/>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endParaRP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8" name="Picture 7">
            <a:extLst>
              <a:ext uri="{FF2B5EF4-FFF2-40B4-BE49-F238E27FC236}">
                <a16:creationId xmlns:a16="http://schemas.microsoft.com/office/drawing/2014/main" id="{BB7E5985-AC76-B32F-D75F-9E6A84DEC4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89772" y="5522613"/>
            <a:ext cx="4860290" cy="2908355"/>
          </a:xfrm>
          <a:prstGeom prst="rect">
            <a:avLst/>
          </a:prstGeom>
        </p:spPr>
      </p:pic>
    </p:spTree>
    <p:extLst>
      <p:ext uri="{BB962C8B-B14F-4D97-AF65-F5344CB8AC3E}">
        <p14:creationId xmlns:p14="http://schemas.microsoft.com/office/powerpoint/2010/main" val="3906611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428" y="970927"/>
            <a:ext cx="1179195" cy="861903"/>
          </a:xfrm>
          <a:prstGeom prst="rect">
            <a:avLst/>
          </a:prstGeom>
        </p:spPr>
        <p:txBody>
          <a:bodyPr vert="horz" wrap="square" lIns="0" tIns="17145" rIns="0" bIns="0" rtlCol="0">
            <a:spAutoFit/>
          </a:bodyPr>
          <a:lstStyle/>
          <a:p>
            <a:pPr marL="12065" marR="5080" lvl="0" indent="-635" algn="ctr" defTabSz="914400" rtl="0" eaLnBrk="1" fontAlgn="auto" latinLnBrk="0" hangingPunct="1">
              <a:lnSpc>
                <a:spcPct val="97900"/>
              </a:lnSpc>
              <a:spcBef>
                <a:spcPts val="135"/>
              </a:spcBef>
              <a:spcAft>
                <a:spcPts val="0"/>
              </a:spcAft>
              <a:buClrTx/>
              <a:buSzTx/>
              <a:buFontTx/>
              <a:buNone/>
              <a:tabLst/>
              <a:defRPr/>
            </a:pPr>
            <a:r>
              <a:rPr kumimoji="0" lang="en-US" sz="1400" b="1" i="0" u="none" strike="noStrike" kern="1200" cap="none" spc="-5" normalizeH="0" baseline="0" noProof="0" dirty="0">
                <a:ln>
                  <a:noFill/>
                </a:ln>
                <a:solidFill>
                  <a:srgbClr val="FFFFFF"/>
                </a:solidFill>
                <a:effectLst/>
                <a:uLnTx/>
                <a:uFillTx/>
                <a:latin typeface="Arial"/>
                <a:ea typeface="+mn-ea"/>
                <a:cs typeface="Arial"/>
                <a:sym typeface="Arial"/>
              </a:rPr>
              <a:t>YOU’RE NOT MOVING SLOW ENOUGH</a:t>
            </a:r>
          </a:p>
        </p:txBody>
      </p:sp>
      <p:sp>
        <p:nvSpPr>
          <p:cNvPr id="3" name="object 3"/>
          <p:cNvSpPr/>
          <p:nvPr/>
        </p:nvSpPr>
        <p:spPr>
          <a:xfrm>
            <a:off x="1796440" y="742950"/>
            <a:ext cx="4860290" cy="8640445"/>
          </a:xfrm>
          <a:custGeom>
            <a:avLst/>
            <a:gdLst/>
            <a:ahLst/>
            <a:cxnLst/>
            <a:rect l="l" t="t" r="r" b="b"/>
            <a:pathLst>
              <a:path w="4860290" h="8640445">
                <a:moveTo>
                  <a:pt x="4859997" y="0"/>
                </a:moveTo>
                <a:lnTo>
                  <a:pt x="0" y="0"/>
                </a:lnTo>
                <a:lnTo>
                  <a:pt x="0" y="8639999"/>
                </a:lnTo>
                <a:lnTo>
                  <a:pt x="4859997" y="8639999"/>
                </a:lnTo>
                <a:lnTo>
                  <a:pt x="4859997" y="0"/>
                </a:lnTo>
                <a:close/>
              </a:path>
            </a:pathLst>
          </a:custGeom>
          <a:solidFill>
            <a:srgbClr val="BFBFBF">
              <a:alpha val="9799"/>
            </a:srgbClr>
          </a:solidFill>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txBox="1"/>
          <p:nvPr/>
        </p:nvSpPr>
        <p:spPr>
          <a:xfrm>
            <a:off x="273034" y="772668"/>
            <a:ext cx="1403985" cy="198259"/>
          </a:xfrm>
          <a:prstGeom prst="rect">
            <a:avLst/>
          </a:prstGeom>
        </p:spPr>
        <p:txBody>
          <a:bodyPr vert="horz" wrap="square" lIns="0" tIns="17145" rIns="0" bIns="0" rtlCol="0">
            <a:spAutoFit/>
          </a:bodyPr>
          <a:lstStyle/>
          <a:p>
            <a:pPr marL="182880" marR="175895" lvl="0" indent="-635" algn="ctr" defTabSz="914400" rtl="0" eaLnBrk="1" fontAlgn="auto" latinLnBrk="0" hangingPunct="1">
              <a:lnSpc>
                <a:spcPct val="97900"/>
              </a:lnSpc>
              <a:spcBef>
                <a:spcPts val="135"/>
              </a:spcBef>
              <a:spcAft>
                <a:spcPts val="0"/>
              </a:spcAft>
              <a:buClrTx/>
              <a:buSzTx/>
              <a:buFontTx/>
              <a:buNone/>
              <a:tabLst/>
              <a:defRPr/>
            </a:pPr>
            <a:r>
              <a:rPr kumimoji="0" sz="1200" b="0" i="0" u="heavy" strike="noStrike" kern="1200" cap="none" spc="0" normalizeH="0" baseline="0" noProof="0" dirty="0">
                <a:ln>
                  <a:noFill/>
                </a:ln>
                <a:solidFill>
                  <a:prstClr val="black"/>
                </a:solidFill>
                <a:effectLst/>
                <a:uLnTx/>
                <a:uFill>
                  <a:solidFill>
                    <a:srgbClr val="FEFEFE"/>
                  </a:solidFill>
                </a:uFill>
                <a:latin typeface="Times New Roman"/>
                <a:ea typeface="+mn-ea"/>
                <a:cs typeface="Times New Roman"/>
                <a:sym typeface="Arial"/>
              </a:rPr>
              <a:t>	</a:t>
            </a:r>
            <a:endParaRPr kumimoji="0" sz="1200" b="0" i="0" u="none" strike="noStrike" kern="1200" cap="none" spc="0" normalizeH="0" baseline="0" noProof="0" dirty="0">
              <a:ln>
                <a:noFill/>
              </a:ln>
              <a:solidFill>
                <a:prstClr val="black"/>
              </a:solidFill>
              <a:effectLst/>
              <a:uLnTx/>
              <a:uFillTx/>
              <a:latin typeface="Times New Roman"/>
              <a:ea typeface="+mn-ea"/>
              <a:cs typeface="Times New Roman"/>
              <a:sym typeface="Arial"/>
            </a:endParaRPr>
          </a:p>
        </p:txBody>
      </p:sp>
      <p:sp>
        <p:nvSpPr>
          <p:cNvPr id="5" name="object 5"/>
          <p:cNvSpPr txBox="1"/>
          <p:nvPr/>
        </p:nvSpPr>
        <p:spPr>
          <a:xfrm>
            <a:off x="1889772" y="727963"/>
            <a:ext cx="4688205" cy="3954737"/>
          </a:xfrm>
          <a:prstGeom prst="rect">
            <a:avLst/>
          </a:prstGeom>
        </p:spPr>
        <p:txBody>
          <a:bodyPr vert="horz" wrap="square" lIns="0" tIns="109855" rIns="0" bIns="0" rtlCol="0">
            <a:spAutoFit/>
          </a:bodyPr>
          <a:lstStyle/>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Today’s world can be ultra high-paced, but what if moving </a:t>
            </a:r>
            <a:r>
              <a:rPr kumimoji="0" lang="en-US" sz="1200" b="1"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slower</a:t>
            </a: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 actually increased your chances of getting what you want?  </a:t>
            </a: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delaying of gratification is perhaps the most important variable in your ability to successfully influence people. It engenders trust and openness to collaboration, creating more opportunities for you to make a lasting  impact on others and enhance your persuasion skills. </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This interpersonal communication model is based on principles that can vastly improve your ability to influence people’s behavior with little to no dependency on formal authority. </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endParaRPr>
          </a:p>
          <a:p>
            <a:pPr marL="14288"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The key is knowing how to identify and avoid the “Gratification Traps” that are frequently present in multi-participant discussions, and in dealing with volatile topics or high-intensity environments.</a:t>
            </a:r>
          </a:p>
        </p:txBody>
      </p:sp>
      <p:sp>
        <p:nvSpPr>
          <p:cNvPr id="14" name="object 14"/>
          <p:cNvSpPr txBox="1">
            <a:spLocks noGrp="1"/>
          </p:cNvSpPr>
          <p:nvPr>
            <p:ph type="ftr" sz="quarter" idx="5"/>
          </p:nvPr>
        </p:nvSpPr>
        <p:spPr>
          <a:prstGeom prst="rect">
            <a:avLst/>
          </a:prstGeom>
        </p:spPr>
        <p:txBody>
          <a:bodyPr vert="horz" wrap="square" lIns="0" tIns="5080" rIns="0" bIns="0" rtlCol="0">
            <a:spAutoFit/>
          </a:bodyPr>
          <a:lstStyle/>
          <a:p>
            <a:pPr marL="12700" marR="0" lvl="0" indent="0" algn="l" defTabSz="914400" rtl="0" eaLnBrk="1" fontAlgn="auto" latinLnBrk="0" hangingPunct="1">
              <a:lnSpc>
                <a:spcPct val="100000"/>
              </a:lnSpc>
              <a:spcBef>
                <a:spcPts val="40"/>
              </a:spcBef>
              <a:spcAft>
                <a:spcPts val="0"/>
              </a:spcAft>
              <a:buClr>
                <a:srgbClr val="000000"/>
              </a:buClr>
              <a:buSzTx/>
              <a:buFont typeface="Arial"/>
              <a:buNone/>
              <a:tabLst/>
              <a:defRPr/>
            </a:pPr>
            <a:r>
              <a:rPr kumimoji="0" sz="1200" b="1" i="0" u="none" strike="noStrike" kern="0" cap="none" spc="-55" normalizeH="0" baseline="0" noProof="0" dirty="0">
                <a:ln>
                  <a:noFill/>
                </a:ln>
                <a:solidFill>
                  <a:srgbClr val="111E25"/>
                </a:solidFill>
                <a:effectLst/>
                <a:uLnTx/>
                <a:uFillTx/>
                <a:latin typeface="Trebuchet MS"/>
                <a:sym typeface="Arial"/>
              </a:rPr>
              <a:t>VAYOMAR</a:t>
            </a:r>
            <a:r>
              <a:rPr kumimoji="0" sz="1200" b="1" i="0" u="none" strike="noStrike" kern="0" cap="none" spc="-140" normalizeH="0" baseline="0" noProof="0" dirty="0">
                <a:ln>
                  <a:noFill/>
                </a:ln>
                <a:solidFill>
                  <a:srgbClr val="111E25"/>
                </a:solidFill>
                <a:effectLst/>
                <a:uLnTx/>
                <a:uFillTx/>
                <a:latin typeface="Trebuchet MS"/>
                <a:sym typeface="Arial"/>
              </a:rPr>
              <a:t> </a:t>
            </a:r>
            <a:r>
              <a:rPr kumimoji="0" sz="1200" b="1" i="0" u="none" strike="noStrike" kern="0" cap="none" spc="-85" normalizeH="0" baseline="0" noProof="0" dirty="0">
                <a:ln>
                  <a:noFill/>
                </a:ln>
                <a:solidFill>
                  <a:srgbClr val="111E25"/>
                </a:solidFill>
                <a:effectLst/>
                <a:uLnTx/>
                <a:uFillTx/>
                <a:latin typeface="Trebuchet MS"/>
                <a:sym typeface="Arial"/>
              </a:rPr>
              <a:t>GLOBAL</a:t>
            </a:r>
          </a:p>
        </p:txBody>
      </p:sp>
      <p:pic>
        <p:nvPicPr>
          <p:cNvPr id="9" name="Picture 8">
            <a:extLst>
              <a:ext uri="{FF2B5EF4-FFF2-40B4-BE49-F238E27FC236}">
                <a16:creationId xmlns:a16="http://schemas.microsoft.com/office/drawing/2014/main" id="{6063C719-4EFD-1E84-8664-F8D1A16501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84799" y="5223301"/>
            <a:ext cx="2989638" cy="1675442"/>
          </a:xfrm>
          <a:prstGeom prst="rect">
            <a:avLst/>
          </a:prstGeom>
        </p:spPr>
      </p:pic>
      <p:pic>
        <p:nvPicPr>
          <p:cNvPr id="10" name="Picture 9">
            <a:extLst>
              <a:ext uri="{FF2B5EF4-FFF2-40B4-BE49-F238E27FC236}">
                <a16:creationId xmlns:a16="http://schemas.microsoft.com/office/drawing/2014/main" id="{C62581E0-5F02-9B8F-5EA8-A053AA1B61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6709" y="6061022"/>
            <a:ext cx="2981665" cy="1675441"/>
          </a:xfrm>
          <a:prstGeom prst="rect">
            <a:avLst/>
          </a:prstGeom>
        </p:spPr>
      </p:pic>
      <p:pic>
        <p:nvPicPr>
          <p:cNvPr id="11" name="Picture 10">
            <a:extLst>
              <a:ext uri="{FF2B5EF4-FFF2-40B4-BE49-F238E27FC236}">
                <a16:creationId xmlns:a16="http://schemas.microsoft.com/office/drawing/2014/main" id="{E4982EF6-7595-A69E-2514-A9D11A5954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6807" y="7084344"/>
            <a:ext cx="3209344" cy="1811941"/>
          </a:xfrm>
          <a:prstGeom prst="rect">
            <a:avLst/>
          </a:prstGeom>
        </p:spPr>
      </p:pic>
      <p:pic>
        <p:nvPicPr>
          <p:cNvPr id="6" name="object 6">
            <a:extLst>
              <a:ext uri="{FF2B5EF4-FFF2-40B4-BE49-F238E27FC236}">
                <a16:creationId xmlns:a16="http://schemas.microsoft.com/office/drawing/2014/main" id="{195A2750-FB15-09A4-A60E-FBB6B6664219}"/>
              </a:ext>
            </a:extLst>
          </p:cNvPr>
          <p:cNvPicPr/>
          <p:nvPr/>
        </p:nvPicPr>
        <p:blipFill>
          <a:blip r:embed="rId5" cstate="print"/>
          <a:stretch>
            <a:fillRect/>
          </a:stretch>
        </p:blipFill>
        <p:spPr>
          <a:xfrm>
            <a:off x="667049" y="4607970"/>
            <a:ext cx="563431" cy="704625"/>
          </a:xfrm>
          <a:prstGeom prst="rect">
            <a:avLst/>
          </a:prstGeom>
        </p:spPr>
      </p:pic>
      <p:sp>
        <p:nvSpPr>
          <p:cNvPr id="7" name="object 7">
            <a:extLst>
              <a:ext uri="{FF2B5EF4-FFF2-40B4-BE49-F238E27FC236}">
                <a16:creationId xmlns:a16="http://schemas.microsoft.com/office/drawing/2014/main" id="{C8CA1A7A-9C4D-06E4-FB33-AACDEFC62819}"/>
              </a:ext>
            </a:extLst>
          </p:cNvPr>
          <p:cNvSpPr/>
          <p:nvPr/>
        </p:nvSpPr>
        <p:spPr>
          <a:xfrm>
            <a:off x="472067" y="4476189"/>
            <a:ext cx="954741" cy="953621"/>
          </a:xfrm>
          <a:custGeom>
            <a:avLst/>
            <a:gdLst/>
            <a:ahLst/>
            <a:cxnLst/>
            <a:rect l="l" t="t" r="r" b="b"/>
            <a:pathLst>
              <a:path w="1082039" h="1080770">
                <a:moveTo>
                  <a:pt x="568452" y="1080770"/>
                </a:moveTo>
                <a:lnTo>
                  <a:pt x="513588" y="1080770"/>
                </a:lnTo>
                <a:lnTo>
                  <a:pt x="458723" y="1075690"/>
                </a:lnTo>
                <a:lnTo>
                  <a:pt x="405384" y="1064260"/>
                </a:lnTo>
                <a:lnTo>
                  <a:pt x="355092" y="1049020"/>
                </a:lnTo>
                <a:lnTo>
                  <a:pt x="306324" y="1027430"/>
                </a:lnTo>
                <a:lnTo>
                  <a:pt x="260604" y="1003300"/>
                </a:lnTo>
                <a:lnTo>
                  <a:pt x="216408" y="975360"/>
                </a:lnTo>
                <a:lnTo>
                  <a:pt x="176784" y="941070"/>
                </a:lnTo>
                <a:lnTo>
                  <a:pt x="140208" y="904240"/>
                </a:lnTo>
                <a:lnTo>
                  <a:pt x="106680" y="864870"/>
                </a:lnTo>
                <a:lnTo>
                  <a:pt x="77724" y="820420"/>
                </a:lnTo>
                <a:lnTo>
                  <a:pt x="53339" y="774700"/>
                </a:lnTo>
                <a:lnTo>
                  <a:pt x="32004" y="726440"/>
                </a:lnTo>
                <a:lnTo>
                  <a:pt x="16764" y="675640"/>
                </a:lnTo>
                <a:lnTo>
                  <a:pt x="6096" y="622300"/>
                </a:lnTo>
                <a:lnTo>
                  <a:pt x="0" y="567690"/>
                </a:lnTo>
                <a:lnTo>
                  <a:pt x="0" y="513080"/>
                </a:lnTo>
                <a:lnTo>
                  <a:pt x="6096" y="458470"/>
                </a:lnTo>
                <a:lnTo>
                  <a:pt x="10668" y="431800"/>
                </a:lnTo>
                <a:lnTo>
                  <a:pt x="16764" y="405130"/>
                </a:lnTo>
                <a:lnTo>
                  <a:pt x="24384" y="381000"/>
                </a:lnTo>
                <a:lnTo>
                  <a:pt x="32004" y="354330"/>
                </a:lnTo>
                <a:lnTo>
                  <a:pt x="53339" y="306070"/>
                </a:lnTo>
                <a:lnTo>
                  <a:pt x="77724" y="260350"/>
                </a:lnTo>
                <a:lnTo>
                  <a:pt x="106680" y="217170"/>
                </a:lnTo>
                <a:lnTo>
                  <a:pt x="140208" y="176530"/>
                </a:lnTo>
                <a:lnTo>
                  <a:pt x="176784" y="139700"/>
                </a:lnTo>
                <a:lnTo>
                  <a:pt x="216408" y="107950"/>
                </a:lnTo>
                <a:lnTo>
                  <a:pt x="260604" y="77470"/>
                </a:lnTo>
                <a:lnTo>
                  <a:pt x="306324" y="53340"/>
                </a:lnTo>
                <a:lnTo>
                  <a:pt x="379476" y="24130"/>
                </a:lnTo>
                <a:lnTo>
                  <a:pt x="431292" y="10160"/>
                </a:lnTo>
                <a:lnTo>
                  <a:pt x="486156" y="2540"/>
                </a:lnTo>
                <a:lnTo>
                  <a:pt x="541019" y="0"/>
                </a:lnTo>
                <a:lnTo>
                  <a:pt x="595884" y="2540"/>
                </a:lnTo>
                <a:lnTo>
                  <a:pt x="649223" y="10160"/>
                </a:lnTo>
                <a:lnTo>
                  <a:pt x="701040" y="24130"/>
                </a:lnTo>
                <a:lnTo>
                  <a:pt x="740881" y="38100"/>
                </a:lnTo>
                <a:lnTo>
                  <a:pt x="515111" y="38100"/>
                </a:lnTo>
                <a:lnTo>
                  <a:pt x="463296" y="43180"/>
                </a:lnTo>
                <a:lnTo>
                  <a:pt x="464819" y="43180"/>
                </a:lnTo>
                <a:lnTo>
                  <a:pt x="438911" y="48260"/>
                </a:lnTo>
                <a:lnTo>
                  <a:pt x="440435" y="48260"/>
                </a:lnTo>
                <a:lnTo>
                  <a:pt x="419709" y="53340"/>
                </a:lnTo>
                <a:lnTo>
                  <a:pt x="416052" y="53340"/>
                </a:lnTo>
                <a:lnTo>
                  <a:pt x="390144" y="59690"/>
                </a:lnTo>
                <a:lnTo>
                  <a:pt x="391668" y="59690"/>
                </a:lnTo>
                <a:lnTo>
                  <a:pt x="367284" y="68580"/>
                </a:lnTo>
                <a:lnTo>
                  <a:pt x="368808" y="68580"/>
                </a:lnTo>
                <a:lnTo>
                  <a:pt x="344423" y="77470"/>
                </a:lnTo>
                <a:lnTo>
                  <a:pt x="345948" y="77470"/>
                </a:lnTo>
                <a:lnTo>
                  <a:pt x="324612" y="86360"/>
                </a:lnTo>
                <a:lnTo>
                  <a:pt x="323088" y="86360"/>
                </a:lnTo>
                <a:lnTo>
                  <a:pt x="300228" y="97790"/>
                </a:lnTo>
                <a:lnTo>
                  <a:pt x="301752" y="97790"/>
                </a:lnTo>
                <a:lnTo>
                  <a:pt x="278891" y="110490"/>
                </a:lnTo>
                <a:lnTo>
                  <a:pt x="280416" y="110490"/>
                </a:lnTo>
                <a:lnTo>
                  <a:pt x="261019" y="123190"/>
                </a:lnTo>
                <a:lnTo>
                  <a:pt x="260604" y="123190"/>
                </a:lnTo>
                <a:lnTo>
                  <a:pt x="242824" y="135890"/>
                </a:lnTo>
                <a:lnTo>
                  <a:pt x="240791" y="135890"/>
                </a:lnTo>
                <a:lnTo>
                  <a:pt x="222395" y="152400"/>
                </a:lnTo>
                <a:lnTo>
                  <a:pt x="220980" y="152400"/>
                </a:lnTo>
                <a:lnTo>
                  <a:pt x="184404" y="185420"/>
                </a:lnTo>
                <a:lnTo>
                  <a:pt x="185928" y="185420"/>
                </a:lnTo>
                <a:lnTo>
                  <a:pt x="167639" y="201930"/>
                </a:lnTo>
                <a:lnTo>
                  <a:pt x="169164" y="201930"/>
                </a:lnTo>
                <a:lnTo>
                  <a:pt x="152400" y="220980"/>
                </a:lnTo>
                <a:lnTo>
                  <a:pt x="137160" y="240030"/>
                </a:lnTo>
                <a:lnTo>
                  <a:pt x="137787" y="240030"/>
                </a:lnTo>
                <a:lnTo>
                  <a:pt x="124340" y="259080"/>
                </a:lnTo>
                <a:lnTo>
                  <a:pt x="123444" y="259080"/>
                </a:lnTo>
                <a:lnTo>
                  <a:pt x="109728" y="279400"/>
                </a:lnTo>
                <a:lnTo>
                  <a:pt x="111252" y="279400"/>
                </a:lnTo>
                <a:lnTo>
                  <a:pt x="97535" y="300990"/>
                </a:lnTo>
                <a:lnTo>
                  <a:pt x="99060" y="300990"/>
                </a:lnTo>
                <a:lnTo>
                  <a:pt x="86868" y="322580"/>
                </a:lnTo>
                <a:lnTo>
                  <a:pt x="78232" y="344170"/>
                </a:lnTo>
                <a:lnTo>
                  <a:pt x="77724" y="344170"/>
                </a:lnTo>
                <a:lnTo>
                  <a:pt x="69061" y="367030"/>
                </a:lnTo>
                <a:lnTo>
                  <a:pt x="68580" y="367030"/>
                </a:lnTo>
                <a:lnTo>
                  <a:pt x="53741" y="414020"/>
                </a:lnTo>
                <a:lnTo>
                  <a:pt x="53339" y="414020"/>
                </a:lnTo>
                <a:lnTo>
                  <a:pt x="47244" y="439420"/>
                </a:lnTo>
                <a:lnTo>
                  <a:pt x="48545" y="439420"/>
                </a:lnTo>
                <a:lnTo>
                  <a:pt x="39624" y="490220"/>
                </a:lnTo>
                <a:lnTo>
                  <a:pt x="40995" y="490220"/>
                </a:lnTo>
                <a:lnTo>
                  <a:pt x="38100" y="514350"/>
                </a:lnTo>
                <a:lnTo>
                  <a:pt x="38100" y="566420"/>
                </a:lnTo>
                <a:lnTo>
                  <a:pt x="41148" y="591820"/>
                </a:lnTo>
                <a:lnTo>
                  <a:pt x="39624" y="591820"/>
                </a:lnTo>
                <a:lnTo>
                  <a:pt x="44196" y="618490"/>
                </a:lnTo>
                <a:lnTo>
                  <a:pt x="44631" y="618490"/>
                </a:lnTo>
                <a:lnTo>
                  <a:pt x="48550" y="641350"/>
                </a:lnTo>
                <a:lnTo>
                  <a:pt x="47244" y="641350"/>
                </a:lnTo>
                <a:lnTo>
                  <a:pt x="53339" y="666750"/>
                </a:lnTo>
                <a:lnTo>
                  <a:pt x="53720" y="666750"/>
                </a:lnTo>
                <a:lnTo>
                  <a:pt x="60960" y="690880"/>
                </a:lnTo>
                <a:lnTo>
                  <a:pt x="61361" y="690880"/>
                </a:lnTo>
                <a:lnTo>
                  <a:pt x="68580" y="713740"/>
                </a:lnTo>
                <a:lnTo>
                  <a:pt x="69061" y="713740"/>
                </a:lnTo>
                <a:lnTo>
                  <a:pt x="77724" y="736600"/>
                </a:lnTo>
                <a:lnTo>
                  <a:pt x="78232" y="736600"/>
                </a:lnTo>
                <a:lnTo>
                  <a:pt x="86868" y="758190"/>
                </a:lnTo>
                <a:lnTo>
                  <a:pt x="98382" y="779780"/>
                </a:lnTo>
                <a:lnTo>
                  <a:pt x="97535" y="779780"/>
                </a:lnTo>
                <a:lnTo>
                  <a:pt x="111252" y="801370"/>
                </a:lnTo>
                <a:lnTo>
                  <a:pt x="109728" y="801370"/>
                </a:lnTo>
                <a:lnTo>
                  <a:pt x="123444" y="822960"/>
                </a:lnTo>
                <a:lnTo>
                  <a:pt x="125236" y="822960"/>
                </a:lnTo>
                <a:lnTo>
                  <a:pt x="137787" y="840740"/>
                </a:lnTo>
                <a:lnTo>
                  <a:pt x="137160" y="840740"/>
                </a:lnTo>
                <a:lnTo>
                  <a:pt x="152400" y="861060"/>
                </a:lnTo>
                <a:lnTo>
                  <a:pt x="169164" y="878840"/>
                </a:lnTo>
                <a:lnTo>
                  <a:pt x="167639" y="878840"/>
                </a:lnTo>
                <a:lnTo>
                  <a:pt x="184621" y="895350"/>
                </a:lnTo>
                <a:lnTo>
                  <a:pt x="184404" y="895350"/>
                </a:lnTo>
                <a:lnTo>
                  <a:pt x="202691" y="913130"/>
                </a:lnTo>
                <a:lnTo>
                  <a:pt x="204098" y="913130"/>
                </a:lnTo>
                <a:lnTo>
                  <a:pt x="220980" y="928370"/>
                </a:lnTo>
                <a:lnTo>
                  <a:pt x="240791" y="944880"/>
                </a:lnTo>
                <a:lnTo>
                  <a:pt x="242824" y="944880"/>
                </a:lnTo>
                <a:lnTo>
                  <a:pt x="260604" y="957580"/>
                </a:lnTo>
                <a:lnTo>
                  <a:pt x="259080" y="957580"/>
                </a:lnTo>
                <a:lnTo>
                  <a:pt x="280416" y="971550"/>
                </a:lnTo>
                <a:lnTo>
                  <a:pt x="281178" y="971550"/>
                </a:lnTo>
                <a:lnTo>
                  <a:pt x="301752" y="982980"/>
                </a:lnTo>
                <a:lnTo>
                  <a:pt x="300228" y="982980"/>
                </a:lnTo>
                <a:lnTo>
                  <a:pt x="323088" y="994410"/>
                </a:lnTo>
                <a:lnTo>
                  <a:pt x="324612" y="994410"/>
                </a:lnTo>
                <a:lnTo>
                  <a:pt x="345948" y="1003300"/>
                </a:lnTo>
                <a:lnTo>
                  <a:pt x="344423" y="1003300"/>
                </a:lnTo>
                <a:lnTo>
                  <a:pt x="368808" y="1013460"/>
                </a:lnTo>
                <a:lnTo>
                  <a:pt x="367284" y="1013460"/>
                </a:lnTo>
                <a:lnTo>
                  <a:pt x="391668" y="1021080"/>
                </a:lnTo>
                <a:lnTo>
                  <a:pt x="390144" y="1021080"/>
                </a:lnTo>
                <a:lnTo>
                  <a:pt x="416052" y="1027430"/>
                </a:lnTo>
                <a:lnTo>
                  <a:pt x="414527" y="1027430"/>
                </a:lnTo>
                <a:lnTo>
                  <a:pt x="440435" y="1033780"/>
                </a:lnTo>
                <a:lnTo>
                  <a:pt x="445388" y="1033780"/>
                </a:lnTo>
                <a:lnTo>
                  <a:pt x="464819" y="1037590"/>
                </a:lnTo>
                <a:lnTo>
                  <a:pt x="463296" y="1037590"/>
                </a:lnTo>
                <a:lnTo>
                  <a:pt x="489204" y="1041400"/>
                </a:lnTo>
                <a:lnTo>
                  <a:pt x="502158" y="1041400"/>
                </a:lnTo>
                <a:lnTo>
                  <a:pt x="515111" y="1042670"/>
                </a:lnTo>
                <a:lnTo>
                  <a:pt x="741291" y="1042670"/>
                </a:lnTo>
                <a:lnTo>
                  <a:pt x="726948" y="1049020"/>
                </a:lnTo>
                <a:lnTo>
                  <a:pt x="701040" y="1056640"/>
                </a:lnTo>
                <a:lnTo>
                  <a:pt x="676656" y="1064260"/>
                </a:lnTo>
                <a:lnTo>
                  <a:pt x="649223" y="1070610"/>
                </a:lnTo>
                <a:lnTo>
                  <a:pt x="623315" y="1075690"/>
                </a:lnTo>
                <a:lnTo>
                  <a:pt x="568452" y="1080770"/>
                </a:lnTo>
                <a:close/>
              </a:path>
              <a:path w="1082039" h="1080770">
                <a:moveTo>
                  <a:pt x="515111" y="39370"/>
                </a:moveTo>
                <a:lnTo>
                  <a:pt x="515111" y="38100"/>
                </a:lnTo>
                <a:lnTo>
                  <a:pt x="541019" y="38100"/>
                </a:lnTo>
                <a:lnTo>
                  <a:pt x="515111" y="39370"/>
                </a:lnTo>
                <a:close/>
              </a:path>
              <a:path w="1082039" h="1080770">
                <a:moveTo>
                  <a:pt x="566927" y="39370"/>
                </a:moveTo>
                <a:lnTo>
                  <a:pt x="541019" y="38100"/>
                </a:lnTo>
                <a:lnTo>
                  <a:pt x="566927" y="38100"/>
                </a:lnTo>
                <a:lnTo>
                  <a:pt x="566927" y="39370"/>
                </a:lnTo>
                <a:close/>
              </a:path>
              <a:path w="1082039" h="1080770">
                <a:moveTo>
                  <a:pt x="667511" y="54610"/>
                </a:moveTo>
                <a:lnTo>
                  <a:pt x="641604" y="48260"/>
                </a:lnTo>
                <a:lnTo>
                  <a:pt x="643127" y="48260"/>
                </a:lnTo>
                <a:lnTo>
                  <a:pt x="617219" y="43180"/>
                </a:lnTo>
                <a:lnTo>
                  <a:pt x="591311" y="40640"/>
                </a:lnTo>
                <a:lnTo>
                  <a:pt x="592835" y="40640"/>
                </a:lnTo>
                <a:lnTo>
                  <a:pt x="566927" y="38100"/>
                </a:lnTo>
                <a:lnTo>
                  <a:pt x="740881" y="38100"/>
                </a:lnTo>
                <a:lnTo>
                  <a:pt x="751332" y="41910"/>
                </a:lnTo>
                <a:lnTo>
                  <a:pt x="775715" y="53340"/>
                </a:lnTo>
                <a:lnTo>
                  <a:pt x="665988" y="53340"/>
                </a:lnTo>
                <a:lnTo>
                  <a:pt x="667511" y="54610"/>
                </a:lnTo>
                <a:close/>
              </a:path>
              <a:path w="1082039" h="1080770">
                <a:moveTo>
                  <a:pt x="414527" y="54610"/>
                </a:moveTo>
                <a:lnTo>
                  <a:pt x="416052" y="53340"/>
                </a:lnTo>
                <a:lnTo>
                  <a:pt x="419709" y="53340"/>
                </a:lnTo>
                <a:lnTo>
                  <a:pt x="414527" y="54610"/>
                </a:lnTo>
                <a:close/>
              </a:path>
              <a:path w="1082039" h="1080770">
                <a:moveTo>
                  <a:pt x="758952" y="87630"/>
                </a:moveTo>
                <a:lnTo>
                  <a:pt x="736092" y="77470"/>
                </a:lnTo>
                <a:lnTo>
                  <a:pt x="737615" y="77470"/>
                </a:lnTo>
                <a:lnTo>
                  <a:pt x="713232" y="68580"/>
                </a:lnTo>
                <a:lnTo>
                  <a:pt x="714756" y="68580"/>
                </a:lnTo>
                <a:lnTo>
                  <a:pt x="665988" y="53340"/>
                </a:lnTo>
                <a:lnTo>
                  <a:pt x="775715" y="53340"/>
                </a:lnTo>
                <a:lnTo>
                  <a:pt x="798576" y="64770"/>
                </a:lnTo>
                <a:lnTo>
                  <a:pt x="821436" y="78740"/>
                </a:lnTo>
                <a:lnTo>
                  <a:pt x="833073" y="86360"/>
                </a:lnTo>
                <a:lnTo>
                  <a:pt x="758952" y="86360"/>
                </a:lnTo>
                <a:lnTo>
                  <a:pt x="758952" y="87630"/>
                </a:lnTo>
                <a:close/>
              </a:path>
              <a:path w="1082039" h="1080770">
                <a:moveTo>
                  <a:pt x="321564" y="87630"/>
                </a:moveTo>
                <a:lnTo>
                  <a:pt x="323088" y="86360"/>
                </a:lnTo>
                <a:lnTo>
                  <a:pt x="324612" y="86360"/>
                </a:lnTo>
                <a:lnTo>
                  <a:pt x="321564" y="87630"/>
                </a:lnTo>
                <a:close/>
              </a:path>
              <a:path w="1082039" h="1080770">
                <a:moveTo>
                  <a:pt x="822960" y="124460"/>
                </a:moveTo>
                <a:lnTo>
                  <a:pt x="801623" y="110490"/>
                </a:lnTo>
                <a:lnTo>
                  <a:pt x="758952" y="86360"/>
                </a:lnTo>
                <a:lnTo>
                  <a:pt x="833073" y="86360"/>
                </a:lnTo>
                <a:lnTo>
                  <a:pt x="842772" y="92710"/>
                </a:lnTo>
                <a:lnTo>
                  <a:pt x="885444" y="123190"/>
                </a:lnTo>
                <a:lnTo>
                  <a:pt x="821436" y="123190"/>
                </a:lnTo>
                <a:lnTo>
                  <a:pt x="822960" y="124460"/>
                </a:lnTo>
                <a:close/>
              </a:path>
              <a:path w="1082039" h="1080770">
                <a:moveTo>
                  <a:pt x="259080" y="124460"/>
                </a:moveTo>
                <a:lnTo>
                  <a:pt x="260604" y="123190"/>
                </a:lnTo>
                <a:lnTo>
                  <a:pt x="261019" y="123190"/>
                </a:lnTo>
                <a:lnTo>
                  <a:pt x="259080" y="124460"/>
                </a:lnTo>
                <a:close/>
              </a:path>
              <a:path w="1082039" h="1080770">
                <a:moveTo>
                  <a:pt x="842772" y="138430"/>
                </a:moveTo>
                <a:lnTo>
                  <a:pt x="821436" y="123190"/>
                </a:lnTo>
                <a:lnTo>
                  <a:pt x="885444" y="123190"/>
                </a:lnTo>
                <a:lnTo>
                  <a:pt x="900684" y="135890"/>
                </a:lnTo>
                <a:lnTo>
                  <a:pt x="841248" y="135890"/>
                </a:lnTo>
                <a:lnTo>
                  <a:pt x="842772" y="138430"/>
                </a:lnTo>
                <a:close/>
              </a:path>
              <a:path w="1082039" h="1080770">
                <a:moveTo>
                  <a:pt x="239268" y="138430"/>
                </a:moveTo>
                <a:lnTo>
                  <a:pt x="240791" y="135890"/>
                </a:lnTo>
                <a:lnTo>
                  <a:pt x="242824" y="135890"/>
                </a:lnTo>
                <a:lnTo>
                  <a:pt x="239268" y="138430"/>
                </a:lnTo>
                <a:close/>
              </a:path>
              <a:path w="1082039" h="1080770">
                <a:moveTo>
                  <a:pt x="861060" y="153670"/>
                </a:moveTo>
                <a:lnTo>
                  <a:pt x="841248" y="135890"/>
                </a:lnTo>
                <a:lnTo>
                  <a:pt x="900684" y="135890"/>
                </a:lnTo>
                <a:lnTo>
                  <a:pt x="905256" y="139700"/>
                </a:lnTo>
                <a:lnTo>
                  <a:pt x="917868" y="152400"/>
                </a:lnTo>
                <a:lnTo>
                  <a:pt x="861060" y="152400"/>
                </a:lnTo>
                <a:lnTo>
                  <a:pt x="861060" y="153670"/>
                </a:lnTo>
                <a:close/>
              </a:path>
              <a:path w="1082039" h="1080770">
                <a:moveTo>
                  <a:pt x="220980" y="153670"/>
                </a:moveTo>
                <a:lnTo>
                  <a:pt x="220980" y="152400"/>
                </a:lnTo>
                <a:lnTo>
                  <a:pt x="222395" y="152400"/>
                </a:lnTo>
                <a:lnTo>
                  <a:pt x="220980" y="153670"/>
                </a:lnTo>
                <a:close/>
              </a:path>
              <a:path w="1082039" h="1080770">
                <a:moveTo>
                  <a:pt x="943356" y="240030"/>
                </a:moveTo>
                <a:lnTo>
                  <a:pt x="928115" y="220980"/>
                </a:lnTo>
                <a:lnTo>
                  <a:pt x="929640" y="220980"/>
                </a:lnTo>
                <a:lnTo>
                  <a:pt x="912876" y="201930"/>
                </a:lnTo>
                <a:lnTo>
                  <a:pt x="879348" y="168910"/>
                </a:lnTo>
                <a:lnTo>
                  <a:pt x="861060" y="152400"/>
                </a:lnTo>
                <a:lnTo>
                  <a:pt x="917868" y="152400"/>
                </a:lnTo>
                <a:lnTo>
                  <a:pt x="941832" y="176530"/>
                </a:lnTo>
                <a:lnTo>
                  <a:pt x="958596" y="195580"/>
                </a:lnTo>
                <a:lnTo>
                  <a:pt x="989076" y="238760"/>
                </a:lnTo>
                <a:lnTo>
                  <a:pt x="943356" y="238760"/>
                </a:lnTo>
                <a:lnTo>
                  <a:pt x="943356" y="240030"/>
                </a:lnTo>
                <a:close/>
              </a:path>
              <a:path w="1082039" h="1080770">
                <a:moveTo>
                  <a:pt x="137787" y="240030"/>
                </a:moveTo>
                <a:lnTo>
                  <a:pt x="137160" y="240030"/>
                </a:lnTo>
                <a:lnTo>
                  <a:pt x="138684" y="238760"/>
                </a:lnTo>
                <a:lnTo>
                  <a:pt x="137787" y="240030"/>
                </a:lnTo>
                <a:close/>
              </a:path>
              <a:path w="1082039" h="1080770">
                <a:moveTo>
                  <a:pt x="1002792" y="260350"/>
                </a:moveTo>
                <a:lnTo>
                  <a:pt x="958596" y="260350"/>
                </a:lnTo>
                <a:lnTo>
                  <a:pt x="943356" y="238760"/>
                </a:lnTo>
                <a:lnTo>
                  <a:pt x="989076" y="238760"/>
                </a:lnTo>
                <a:lnTo>
                  <a:pt x="1002792" y="260350"/>
                </a:lnTo>
                <a:close/>
              </a:path>
              <a:path w="1082039" h="1080770">
                <a:moveTo>
                  <a:pt x="123444" y="260350"/>
                </a:moveTo>
                <a:lnTo>
                  <a:pt x="123444" y="259080"/>
                </a:lnTo>
                <a:lnTo>
                  <a:pt x="124340" y="259080"/>
                </a:lnTo>
                <a:lnTo>
                  <a:pt x="123444" y="260350"/>
                </a:lnTo>
                <a:close/>
              </a:path>
              <a:path w="1082039" h="1080770">
                <a:moveTo>
                  <a:pt x="1004315" y="345440"/>
                </a:moveTo>
                <a:lnTo>
                  <a:pt x="993648" y="322580"/>
                </a:lnTo>
                <a:lnTo>
                  <a:pt x="982980" y="300990"/>
                </a:lnTo>
                <a:lnTo>
                  <a:pt x="970788" y="279400"/>
                </a:lnTo>
                <a:lnTo>
                  <a:pt x="957072" y="259080"/>
                </a:lnTo>
                <a:lnTo>
                  <a:pt x="958596" y="260350"/>
                </a:lnTo>
                <a:lnTo>
                  <a:pt x="1002792" y="260350"/>
                </a:lnTo>
                <a:lnTo>
                  <a:pt x="1016508" y="283210"/>
                </a:lnTo>
                <a:lnTo>
                  <a:pt x="1028700" y="306070"/>
                </a:lnTo>
                <a:lnTo>
                  <a:pt x="1039368" y="330200"/>
                </a:lnTo>
                <a:lnTo>
                  <a:pt x="1044661" y="344170"/>
                </a:lnTo>
                <a:lnTo>
                  <a:pt x="1004315" y="344170"/>
                </a:lnTo>
                <a:lnTo>
                  <a:pt x="1004315" y="345440"/>
                </a:lnTo>
                <a:close/>
              </a:path>
              <a:path w="1082039" h="1080770">
                <a:moveTo>
                  <a:pt x="77724" y="345440"/>
                </a:moveTo>
                <a:lnTo>
                  <a:pt x="77724" y="344170"/>
                </a:lnTo>
                <a:lnTo>
                  <a:pt x="78232" y="344170"/>
                </a:lnTo>
                <a:lnTo>
                  <a:pt x="77724" y="345440"/>
                </a:lnTo>
                <a:close/>
              </a:path>
              <a:path w="1082039" h="1080770">
                <a:moveTo>
                  <a:pt x="1013460" y="368300"/>
                </a:moveTo>
                <a:lnTo>
                  <a:pt x="1004315" y="344170"/>
                </a:lnTo>
                <a:lnTo>
                  <a:pt x="1044661" y="344170"/>
                </a:lnTo>
                <a:lnTo>
                  <a:pt x="1048511" y="354330"/>
                </a:lnTo>
                <a:lnTo>
                  <a:pt x="1052866" y="367030"/>
                </a:lnTo>
                <a:lnTo>
                  <a:pt x="1013460" y="367030"/>
                </a:lnTo>
                <a:lnTo>
                  <a:pt x="1013460" y="368300"/>
                </a:lnTo>
                <a:close/>
              </a:path>
              <a:path w="1082039" h="1080770">
                <a:moveTo>
                  <a:pt x="68580" y="368300"/>
                </a:moveTo>
                <a:lnTo>
                  <a:pt x="68580" y="367030"/>
                </a:lnTo>
                <a:lnTo>
                  <a:pt x="69061" y="367030"/>
                </a:lnTo>
                <a:lnTo>
                  <a:pt x="68580" y="368300"/>
                </a:lnTo>
                <a:close/>
              </a:path>
              <a:path w="1082039" h="1080770">
                <a:moveTo>
                  <a:pt x="1067598" y="415290"/>
                </a:moveTo>
                <a:lnTo>
                  <a:pt x="1028700" y="415290"/>
                </a:lnTo>
                <a:lnTo>
                  <a:pt x="1013460" y="367030"/>
                </a:lnTo>
                <a:lnTo>
                  <a:pt x="1052866" y="367030"/>
                </a:lnTo>
                <a:lnTo>
                  <a:pt x="1057656" y="381000"/>
                </a:lnTo>
                <a:lnTo>
                  <a:pt x="1065276" y="405130"/>
                </a:lnTo>
                <a:lnTo>
                  <a:pt x="1067598" y="415290"/>
                </a:lnTo>
                <a:close/>
              </a:path>
              <a:path w="1082039" h="1080770">
                <a:moveTo>
                  <a:pt x="53339" y="415290"/>
                </a:moveTo>
                <a:lnTo>
                  <a:pt x="53339" y="414020"/>
                </a:lnTo>
                <a:lnTo>
                  <a:pt x="53741" y="414020"/>
                </a:lnTo>
                <a:lnTo>
                  <a:pt x="53339" y="415290"/>
                </a:lnTo>
                <a:close/>
              </a:path>
              <a:path w="1082039" h="1080770">
                <a:moveTo>
                  <a:pt x="1033272" y="439420"/>
                </a:moveTo>
                <a:lnTo>
                  <a:pt x="1027176" y="414020"/>
                </a:lnTo>
                <a:lnTo>
                  <a:pt x="1028700" y="415290"/>
                </a:lnTo>
                <a:lnTo>
                  <a:pt x="1067598" y="415290"/>
                </a:lnTo>
                <a:lnTo>
                  <a:pt x="1071372" y="431800"/>
                </a:lnTo>
                <a:lnTo>
                  <a:pt x="1072460" y="438150"/>
                </a:lnTo>
                <a:lnTo>
                  <a:pt x="1033272" y="438150"/>
                </a:lnTo>
                <a:lnTo>
                  <a:pt x="1033272" y="439420"/>
                </a:lnTo>
                <a:close/>
              </a:path>
              <a:path w="1082039" h="1080770">
                <a:moveTo>
                  <a:pt x="48545" y="439420"/>
                </a:moveTo>
                <a:lnTo>
                  <a:pt x="47244" y="439420"/>
                </a:lnTo>
                <a:lnTo>
                  <a:pt x="48768" y="438150"/>
                </a:lnTo>
                <a:lnTo>
                  <a:pt x="48545" y="439420"/>
                </a:lnTo>
                <a:close/>
              </a:path>
              <a:path w="1082039" h="1080770">
                <a:moveTo>
                  <a:pt x="1040892" y="490220"/>
                </a:moveTo>
                <a:lnTo>
                  <a:pt x="1037844" y="463550"/>
                </a:lnTo>
                <a:lnTo>
                  <a:pt x="1033272" y="438150"/>
                </a:lnTo>
                <a:lnTo>
                  <a:pt x="1072460" y="438150"/>
                </a:lnTo>
                <a:lnTo>
                  <a:pt x="1075944" y="458470"/>
                </a:lnTo>
                <a:lnTo>
                  <a:pt x="1078992" y="485140"/>
                </a:lnTo>
                <a:lnTo>
                  <a:pt x="1079204" y="488950"/>
                </a:lnTo>
                <a:lnTo>
                  <a:pt x="1040892" y="488950"/>
                </a:lnTo>
                <a:lnTo>
                  <a:pt x="1040892" y="490220"/>
                </a:lnTo>
                <a:close/>
              </a:path>
              <a:path w="1082039" h="1080770">
                <a:moveTo>
                  <a:pt x="40995" y="490220"/>
                </a:moveTo>
                <a:lnTo>
                  <a:pt x="39624" y="490220"/>
                </a:lnTo>
                <a:lnTo>
                  <a:pt x="41148" y="488950"/>
                </a:lnTo>
                <a:lnTo>
                  <a:pt x="40995" y="490220"/>
                </a:lnTo>
                <a:close/>
              </a:path>
              <a:path w="1082039" h="1080770">
                <a:moveTo>
                  <a:pt x="1076379" y="618490"/>
                </a:moveTo>
                <a:lnTo>
                  <a:pt x="1037844" y="618490"/>
                </a:lnTo>
                <a:lnTo>
                  <a:pt x="1040892" y="591820"/>
                </a:lnTo>
                <a:lnTo>
                  <a:pt x="1043940" y="539750"/>
                </a:lnTo>
                <a:lnTo>
                  <a:pt x="1042415" y="514350"/>
                </a:lnTo>
                <a:lnTo>
                  <a:pt x="1040892" y="488950"/>
                </a:lnTo>
                <a:lnTo>
                  <a:pt x="1079204" y="488950"/>
                </a:lnTo>
                <a:lnTo>
                  <a:pt x="1082040" y="539750"/>
                </a:lnTo>
                <a:lnTo>
                  <a:pt x="1078992" y="595630"/>
                </a:lnTo>
                <a:lnTo>
                  <a:pt x="1076379" y="618490"/>
                </a:lnTo>
                <a:close/>
              </a:path>
              <a:path w="1082039" h="1080770">
                <a:moveTo>
                  <a:pt x="1042415" y="515620"/>
                </a:moveTo>
                <a:lnTo>
                  <a:pt x="1042343" y="514350"/>
                </a:lnTo>
                <a:lnTo>
                  <a:pt x="1042415" y="515620"/>
                </a:lnTo>
                <a:close/>
              </a:path>
              <a:path w="1082039" h="1080770">
                <a:moveTo>
                  <a:pt x="44631" y="618490"/>
                </a:moveTo>
                <a:lnTo>
                  <a:pt x="44196" y="618490"/>
                </a:lnTo>
                <a:lnTo>
                  <a:pt x="44196" y="615950"/>
                </a:lnTo>
                <a:lnTo>
                  <a:pt x="44631" y="618490"/>
                </a:lnTo>
                <a:close/>
              </a:path>
              <a:path w="1082039" h="1080770">
                <a:moveTo>
                  <a:pt x="1072618" y="642620"/>
                </a:moveTo>
                <a:lnTo>
                  <a:pt x="1033272" y="642620"/>
                </a:lnTo>
                <a:lnTo>
                  <a:pt x="1037844" y="615950"/>
                </a:lnTo>
                <a:lnTo>
                  <a:pt x="1037844" y="618490"/>
                </a:lnTo>
                <a:lnTo>
                  <a:pt x="1076379" y="618490"/>
                </a:lnTo>
                <a:lnTo>
                  <a:pt x="1075944" y="622300"/>
                </a:lnTo>
                <a:lnTo>
                  <a:pt x="1072618" y="642620"/>
                </a:lnTo>
                <a:close/>
              </a:path>
              <a:path w="1082039" h="1080770">
                <a:moveTo>
                  <a:pt x="48768" y="642620"/>
                </a:moveTo>
                <a:lnTo>
                  <a:pt x="47244" y="641350"/>
                </a:lnTo>
                <a:lnTo>
                  <a:pt x="48550" y="641350"/>
                </a:lnTo>
                <a:lnTo>
                  <a:pt x="48768" y="642620"/>
                </a:lnTo>
                <a:close/>
              </a:path>
              <a:path w="1082039" h="1080770">
                <a:moveTo>
                  <a:pt x="1027176" y="666750"/>
                </a:moveTo>
                <a:lnTo>
                  <a:pt x="1033272" y="641350"/>
                </a:lnTo>
                <a:lnTo>
                  <a:pt x="1033272" y="642620"/>
                </a:lnTo>
                <a:lnTo>
                  <a:pt x="1072618" y="642620"/>
                </a:lnTo>
                <a:lnTo>
                  <a:pt x="1071372" y="650240"/>
                </a:lnTo>
                <a:lnTo>
                  <a:pt x="1067714" y="665480"/>
                </a:lnTo>
                <a:lnTo>
                  <a:pt x="1028700" y="665480"/>
                </a:lnTo>
                <a:lnTo>
                  <a:pt x="1027176" y="666750"/>
                </a:lnTo>
                <a:close/>
              </a:path>
              <a:path w="1082039" h="1080770">
                <a:moveTo>
                  <a:pt x="53720" y="666750"/>
                </a:moveTo>
                <a:lnTo>
                  <a:pt x="53339" y="666750"/>
                </a:lnTo>
                <a:lnTo>
                  <a:pt x="53339" y="665480"/>
                </a:lnTo>
                <a:lnTo>
                  <a:pt x="53720" y="666750"/>
                </a:lnTo>
                <a:close/>
              </a:path>
              <a:path w="1082039" h="1080770">
                <a:moveTo>
                  <a:pt x="1060921" y="690880"/>
                </a:moveTo>
                <a:lnTo>
                  <a:pt x="1021080" y="690880"/>
                </a:lnTo>
                <a:lnTo>
                  <a:pt x="1028700" y="665480"/>
                </a:lnTo>
                <a:lnTo>
                  <a:pt x="1067714" y="665480"/>
                </a:lnTo>
                <a:lnTo>
                  <a:pt x="1065276" y="675640"/>
                </a:lnTo>
                <a:lnTo>
                  <a:pt x="1060921" y="690880"/>
                </a:lnTo>
                <a:close/>
              </a:path>
              <a:path w="1082039" h="1080770">
                <a:moveTo>
                  <a:pt x="61361" y="690880"/>
                </a:moveTo>
                <a:lnTo>
                  <a:pt x="60960" y="690880"/>
                </a:lnTo>
                <a:lnTo>
                  <a:pt x="60960" y="689610"/>
                </a:lnTo>
                <a:lnTo>
                  <a:pt x="61361" y="690880"/>
                </a:lnTo>
                <a:close/>
              </a:path>
              <a:path w="1082039" h="1080770">
                <a:moveTo>
                  <a:pt x="1053324" y="713740"/>
                </a:moveTo>
                <a:lnTo>
                  <a:pt x="1013460" y="713740"/>
                </a:lnTo>
                <a:lnTo>
                  <a:pt x="1021080" y="689610"/>
                </a:lnTo>
                <a:lnTo>
                  <a:pt x="1021080" y="690880"/>
                </a:lnTo>
                <a:lnTo>
                  <a:pt x="1060921" y="690880"/>
                </a:lnTo>
                <a:lnTo>
                  <a:pt x="1057656" y="702310"/>
                </a:lnTo>
                <a:lnTo>
                  <a:pt x="1053324" y="713740"/>
                </a:lnTo>
                <a:close/>
              </a:path>
              <a:path w="1082039" h="1080770">
                <a:moveTo>
                  <a:pt x="69061" y="713740"/>
                </a:moveTo>
                <a:lnTo>
                  <a:pt x="68580" y="713740"/>
                </a:lnTo>
                <a:lnTo>
                  <a:pt x="68580" y="712470"/>
                </a:lnTo>
                <a:lnTo>
                  <a:pt x="69061" y="713740"/>
                </a:lnTo>
                <a:close/>
              </a:path>
              <a:path w="1082039" h="1080770">
                <a:moveTo>
                  <a:pt x="1044661" y="736600"/>
                </a:moveTo>
                <a:lnTo>
                  <a:pt x="1004315" y="736600"/>
                </a:lnTo>
                <a:lnTo>
                  <a:pt x="1013460" y="712470"/>
                </a:lnTo>
                <a:lnTo>
                  <a:pt x="1013460" y="713740"/>
                </a:lnTo>
                <a:lnTo>
                  <a:pt x="1053324" y="713740"/>
                </a:lnTo>
                <a:lnTo>
                  <a:pt x="1044661" y="736600"/>
                </a:lnTo>
                <a:close/>
              </a:path>
              <a:path w="1082039" h="1080770">
                <a:moveTo>
                  <a:pt x="78232" y="736600"/>
                </a:moveTo>
                <a:lnTo>
                  <a:pt x="77724" y="736600"/>
                </a:lnTo>
                <a:lnTo>
                  <a:pt x="77724" y="735330"/>
                </a:lnTo>
                <a:lnTo>
                  <a:pt x="78232" y="736600"/>
                </a:lnTo>
                <a:close/>
              </a:path>
              <a:path w="1082039" h="1080770">
                <a:moveTo>
                  <a:pt x="1035437" y="759460"/>
                </a:moveTo>
                <a:lnTo>
                  <a:pt x="993648" y="759460"/>
                </a:lnTo>
                <a:lnTo>
                  <a:pt x="1004315" y="735330"/>
                </a:lnTo>
                <a:lnTo>
                  <a:pt x="1004315" y="736600"/>
                </a:lnTo>
                <a:lnTo>
                  <a:pt x="1044661" y="736600"/>
                </a:lnTo>
                <a:lnTo>
                  <a:pt x="1039368" y="750570"/>
                </a:lnTo>
                <a:lnTo>
                  <a:pt x="1035437" y="759460"/>
                </a:lnTo>
                <a:close/>
              </a:path>
              <a:path w="1082039" h="1080770">
                <a:moveTo>
                  <a:pt x="1025313" y="781050"/>
                </a:moveTo>
                <a:lnTo>
                  <a:pt x="982980" y="781050"/>
                </a:lnTo>
                <a:lnTo>
                  <a:pt x="993648" y="758190"/>
                </a:lnTo>
                <a:lnTo>
                  <a:pt x="993648" y="759460"/>
                </a:lnTo>
                <a:lnTo>
                  <a:pt x="1035437" y="759460"/>
                </a:lnTo>
                <a:lnTo>
                  <a:pt x="1028700" y="774700"/>
                </a:lnTo>
                <a:lnTo>
                  <a:pt x="1025313" y="781050"/>
                </a:lnTo>
                <a:close/>
              </a:path>
              <a:path w="1082039" h="1080770">
                <a:moveTo>
                  <a:pt x="99060" y="781050"/>
                </a:moveTo>
                <a:lnTo>
                  <a:pt x="97535" y="779780"/>
                </a:lnTo>
                <a:lnTo>
                  <a:pt x="98382" y="779780"/>
                </a:lnTo>
                <a:lnTo>
                  <a:pt x="99060" y="781050"/>
                </a:lnTo>
                <a:close/>
              </a:path>
              <a:path w="1082039" h="1080770">
                <a:moveTo>
                  <a:pt x="1001268" y="822960"/>
                </a:moveTo>
                <a:lnTo>
                  <a:pt x="957072" y="822960"/>
                </a:lnTo>
                <a:lnTo>
                  <a:pt x="970788" y="801370"/>
                </a:lnTo>
                <a:lnTo>
                  <a:pt x="982980" y="779780"/>
                </a:lnTo>
                <a:lnTo>
                  <a:pt x="982980" y="781050"/>
                </a:lnTo>
                <a:lnTo>
                  <a:pt x="1025313" y="781050"/>
                </a:lnTo>
                <a:lnTo>
                  <a:pt x="1016508" y="797560"/>
                </a:lnTo>
                <a:lnTo>
                  <a:pt x="1001268" y="822960"/>
                </a:lnTo>
                <a:close/>
              </a:path>
              <a:path w="1082039" h="1080770">
                <a:moveTo>
                  <a:pt x="125236" y="822960"/>
                </a:moveTo>
                <a:lnTo>
                  <a:pt x="123444" y="822960"/>
                </a:lnTo>
                <a:lnTo>
                  <a:pt x="123444" y="820420"/>
                </a:lnTo>
                <a:lnTo>
                  <a:pt x="125236" y="822960"/>
                </a:lnTo>
                <a:close/>
              </a:path>
              <a:path w="1082039" h="1080770">
                <a:moveTo>
                  <a:pt x="989838" y="842010"/>
                </a:moveTo>
                <a:lnTo>
                  <a:pt x="943356" y="842010"/>
                </a:lnTo>
                <a:lnTo>
                  <a:pt x="958596" y="820420"/>
                </a:lnTo>
                <a:lnTo>
                  <a:pt x="957072" y="822960"/>
                </a:lnTo>
                <a:lnTo>
                  <a:pt x="1001268" y="822960"/>
                </a:lnTo>
                <a:lnTo>
                  <a:pt x="989838" y="842010"/>
                </a:lnTo>
                <a:close/>
              </a:path>
              <a:path w="1082039" h="1080770">
                <a:moveTo>
                  <a:pt x="138684" y="842010"/>
                </a:moveTo>
                <a:lnTo>
                  <a:pt x="137160" y="840740"/>
                </a:lnTo>
                <a:lnTo>
                  <a:pt x="137787" y="840740"/>
                </a:lnTo>
                <a:lnTo>
                  <a:pt x="138684" y="842010"/>
                </a:lnTo>
                <a:close/>
              </a:path>
              <a:path w="1082039" h="1080770">
                <a:moveTo>
                  <a:pt x="948537" y="896620"/>
                </a:moveTo>
                <a:lnTo>
                  <a:pt x="896111" y="896620"/>
                </a:lnTo>
                <a:lnTo>
                  <a:pt x="929640" y="861060"/>
                </a:lnTo>
                <a:lnTo>
                  <a:pt x="928115" y="861060"/>
                </a:lnTo>
                <a:lnTo>
                  <a:pt x="943356" y="840740"/>
                </a:lnTo>
                <a:lnTo>
                  <a:pt x="943356" y="842010"/>
                </a:lnTo>
                <a:lnTo>
                  <a:pt x="989838" y="842010"/>
                </a:lnTo>
                <a:lnTo>
                  <a:pt x="989076" y="843280"/>
                </a:lnTo>
                <a:lnTo>
                  <a:pt x="973836" y="864870"/>
                </a:lnTo>
                <a:lnTo>
                  <a:pt x="958596" y="885190"/>
                </a:lnTo>
                <a:lnTo>
                  <a:pt x="948537" y="896620"/>
                </a:lnTo>
                <a:close/>
              </a:path>
              <a:path w="1082039" h="1080770">
                <a:moveTo>
                  <a:pt x="185928" y="896620"/>
                </a:moveTo>
                <a:lnTo>
                  <a:pt x="184404" y="895350"/>
                </a:lnTo>
                <a:lnTo>
                  <a:pt x="184621" y="895350"/>
                </a:lnTo>
                <a:lnTo>
                  <a:pt x="185928" y="896620"/>
                </a:lnTo>
                <a:close/>
              </a:path>
              <a:path w="1082039" h="1080770">
                <a:moveTo>
                  <a:pt x="933003" y="913130"/>
                </a:moveTo>
                <a:lnTo>
                  <a:pt x="879348" y="913130"/>
                </a:lnTo>
                <a:lnTo>
                  <a:pt x="896111" y="895350"/>
                </a:lnTo>
                <a:lnTo>
                  <a:pt x="896111" y="896620"/>
                </a:lnTo>
                <a:lnTo>
                  <a:pt x="948537" y="896620"/>
                </a:lnTo>
                <a:lnTo>
                  <a:pt x="941832" y="904240"/>
                </a:lnTo>
                <a:lnTo>
                  <a:pt x="933003" y="913130"/>
                </a:lnTo>
                <a:close/>
              </a:path>
              <a:path w="1082039" h="1080770">
                <a:moveTo>
                  <a:pt x="204098" y="913130"/>
                </a:moveTo>
                <a:lnTo>
                  <a:pt x="202691" y="913130"/>
                </a:lnTo>
                <a:lnTo>
                  <a:pt x="202691" y="911860"/>
                </a:lnTo>
                <a:lnTo>
                  <a:pt x="204098" y="913130"/>
                </a:lnTo>
                <a:close/>
              </a:path>
              <a:path w="1082039" h="1080770">
                <a:moveTo>
                  <a:pt x="900684" y="944880"/>
                </a:moveTo>
                <a:lnTo>
                  <a:pt x="841248" y="944880"/>
                </a:lnTo>
                <a:lnTo>
                  <a:pt x="861060" y="928370"/>
                </a:lnTo>
                <a:lnTo>
                  <a:pt x="879348" y="911860"/>
                </a:lnTo>
                <a:lnTo>
                  <a:pt x="879348" y="913130"/>
                </a:lnTo>
                <a:lnTo>
                  <a:pt x="933003" y="913130"/>
                </a:lnTo>
                <a:lnTo>
                  <a:pt x="905256" y="941070"/>
                </a:lnTo>
                <a:lnTo>
                  <a:pt x="900684" y="944880"/>
                </a:lnTo>
                <a:close/>
              </a:path>
              <a:path w="1082039" h="1080770">
                <a:moveTo>
                  <a:pt x="242824" y="944880"/>
                </a:moveTo>
                <a:lnTo>
                  <a:pt x="240791" y="944880"/>
                </a:lnTo>
                <a:lnTo>
                  <a:pt x="239268" y="942340"/>
                </a:lnTo>
                <a:lnTo>
                  <a:pt x="242824" y="944880"/>
                </a:lnTo>
                <a:close/>
              </a:path>
              <a:path w="1082039" h="1080770">
                <a:moveTo>
                  <a:pt x="868680" y="971550"/>
                </a:moveTo>
                <a:lnTo>
                  <a:pt x="801623" y="971550"/>
                </a:lnTo>
                <a:lnTo>
                  <a:pt x="822960" y="957580"/>
                </a:lnTo>
                <a:lnTo>
                  <a:pt x="821436" y="957580"/>
                </a:lnTo>
                <a:lnTo>
                  <a:pt x="842772" y="942340"/>
                </a:lnTo>
                <a:lnTo>
                  <a:pt x="841248" y="944880"/>
                </a:lnTo>
                <a:lnTo>
                  <a:pt x="900684" y="944880"/>
                </a:lnTo>
                <a:lnTo>
                  <a:pt x="868680" y="971550"/>
                </a:lnTo>
                <a:close/>
              </a:path>
              <a:path w="1082039" h="1080770">
                <a:moveTo>
                  <a:pt x="281178" y="971550"/>
                </a:moveTo>
                <a:lnTo>
                  <a:pt x="280416" y="971550"/>
                </a:lnTo>
                <a:lnTo>
                  <a:pt x="278891" y="970280"/>
                </a:lnTo>
                <a:lnTo>
                  <a:pt x="281178" y="971550"/>
                </a:lnTo>
                <a:close/>
              </a:path>
              <a:path w="1082039" h="1080770">
                <a:moveTo>
                  <a:pt x="835013" y="994410"/>
                </a:moveTo>
                <a:lnTo>
                  <a:pt x="758952" y="994410"/>
                </a:lnTo>
                <a:lnTo>
                  <a:pt x="801623" y="970280"/>
                </a:lnTo>
                <a:lnTo>
                  <a:pt x="801623" y="971550"/>
                </a:lnTo>
                <a:lnTo>
                  <a:pt x="868680" y="971550"/>
                </a:lnTo>
                <a:lnTo>
                  <a:pt x="864108" y="975360"/>
                </a:lnTo>
                <a:lnTo>
                  <a:pt x="835013" y="994410"/>
                </a:lnTo>
                <a:close/>
              </a:path>
              <a:path w="1082039" h="1080770">
                <a:moveTo>
                  <a:pt x="324612" y="994410"/>
                </a:moveTo>
                <a:lnTo>
                  <a:pt x="323088" y="994410"/>
                </a:lnTo>
                <a:lnTo>
                  <a:pt x="321564" y="993140"/>
                </a:lnTo>
                <a:lnTo>
                  <a:pt x="324612" y="994410"/>
                </a:lnTo>
                <a:close/>
              </a:path>
              <a:path w="1082039" h="1080770">
                <a:moveTo>
                  <a:pt x="761372" y="1033780"/>
                </a:moveTo>
                <a:lnTo>
                  <a:pt x="641604" y="1033780"/>
                </a:lnTo>
                <a:lnTo>
                  <a:pt x="667511" y="1027430"/>
                </a:lnTo>
                <a:lnTo>
                  <a:pt x="665988" y="1027430"/>
                </a:lnTo>
                <a:lnTo>
                  <a:pt x="714756" y="1013460"/>
                </a:lnTo>
                <a:lnTo>
                  <a:pt x="713232" y="1013460"/>
                </a:lnTo>
                <a:lnTo>
                  <a:pt x="737615" y="1003300"/>
                </a:lnTo>
                <a:lnTo>
                  <a:pt x="736092" y="1003300"/>
                </a:lnTo>
                <a:lnTo>
                  <a:pt x="758952" y="993140"/>
                </a:lnTo>
                <a:lnTo>
                  <a:pt x="758952" y="994410"/>
                </a:lnTo>
                <a:lnTo>
                  <a:pt x="835013" y="994410"/>
                </a:lnTo>
                <a:lnTo>
                  <a:pt x="821436" y="1003300"/>
                </a:lnTo>
                <a:lnTo>
                  <a:pt x="775715" y="1027430"/>
                </a:lnTo>
                <a:lnTo>
                  <a:pt x="761372" y="1033780"/>
                </a:lnTo>
                <a:close/>
              </a:path>
              <a:path w="1082039" h="1080770">
                <a:moveTo>
                  <a:pt x="445388" y="1033780"/>
                </a:moveTo>
                <a:lnTo>
                  <a:pt x="440435" y="1033780"/>
                </a:lnTo>
                <a:lnTo>
                  <a:pt x="438911" y="1032510"/>
                </a:lnTo>
                <a:lnTo>
                  <a:pt x="445388" y="1033780"/>
                </a:lnTo>
                <a:close/>
              </a:path>
              <a:path w="1082039" h="1080770">
                <a:moveTo>
                  <a:pt x="744160" y="1041400"/>
                </a:moveTo>
                <a:lnTo>
                  <a:pt x="591311" y="1041400"/>
                </a:lnTo>
                <a:lnTo>
                  <a:pt x="643127" y="1032510"/>
                </a:lnTo>
                <a:lnTo>
                  <a:pt x="641604" y="1033780"/>
                </a:lnTo>
                <a:lnTo>
                  <a:pt x="761372" y="1033780"/>
                </a:lnTo>
                <a:lnTo>
                  <a:pt x="744160" y="1041400"/>
                </a:lnTo>
                <a:close/>
              </a:path>
              <a:path w="1082039" h="1080770">
                <a:moveTo>
                  <a:pt x="502158" y="1041400"/>
                </a:moveTo>
                <a:lnTo>
                  <a:pt x="489204" y="1041400"/>
                </a:lnTo>
                <a:lnTo>
                  <a:pt x="489204" y="1040130"/>
                </a:lnTo>
                <a:lnTo>
                  <a:pt x="502158" y="1041400"/>
                </a:lnTo>
                <a:close/>
              </a:path>
              <a:path w="1082039" h="1080770">
                <a:moveTo>
                  <a:pt x="741291" y="1042670"/>
                </a:moveTo>
                <a:lnTo>
                  <a:pt x="566927" y="1042670"/>
                </a:lnTo>
                <a:lnTo>
                  <a:pt x="592835" y="1040130"/>
                </a:lnTo>
                <a:lnTo>
                  <a:pt x="591311" y="1041400"/>
                </a:lnTo>
                <a:lnTo>
                  <a:pt x="744160" y="1041400"/>
                </a:lnTo>
                <a:lnTo>
                  <a:pt x="741291" y="1042670"/>
                </a:lnTo>
                <a:close/>
              </a:path>
            </a:pathLst>
          </a:custGeom>
          <a:solidFill>
            <a:srgbClr val="F9C623"/>
          </a:solidFill>
        </p:spPr>
        <p:txBody>
          <a:bodyPr wrap="square" lIns="0" tIns="0" rIns="0" bIns="0" rtlCol="0"/>
          <a:lstStyle/>
          <a:p>
            <a:pPr marL="0" marR="0" lvl="0" indent="0" algn="just" defTabSz="806867" rtl="0" eaLnBrk="1" fontAlgn="auto" latinLnBrk="0" hangingPunct="1">
              <a:lnSpc>
                <a:spcPct val="100000"/>
              </a:lnSpc>
              <a:spcBef>
                <a:spcPts val="0"/>
              </a:spcBef>
              <a:spcAft>
                <a:spcPts val="0"/>
              </a:spcAft>
              <a:buClrTx/>
              <a:buSzTx/>
              <a:buFont typeface="Arial"/>
              <a:buNone/>
              <a:tabLst/>
              <a:defRPr/>
            </a:pPr>
            <a:endParaRPr kumimoji="0" sz="1588"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814316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56"/>
          <p:cNvPicPr preferRelativeResize="0"/>
          <p:nvPr/>
        </p:nvPicPr>
        <p:blipFill rotWithShape="1">
          <a:blip r:embed="rId4"/>
          <a:srcRect/>
          <a:stretch>
            <a:fillRect/>
          </a:stretch>
        </p:blipFill>
        <p:spPr>
          <a:xfrm>
            <a:off x="4803105" y="92461"/>
            <a:ext cx="2054895" cy="646869"/>
          </a:xfrm>
          <a:prstGeom prst="rect">
            <a:avLst/>
          </a:prstGeom>
          <a:noFill/>
          <a:ln>
            <a:noFill/>
          </a:ln>
        </p:spPr>
      </p:pic>
      <p:sp>
        <p:nvSpPr>
          <p:cNvPr id="536" name="Google Shape;536;p56"/>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dirty="0">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537" name="Google Shape;537;p56"/>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538" name="Google Shape;538;p56"/>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a:t>
            </a:r>
            <a:endParaRPr sz="16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PRICING</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539" name="Google Shape;539;p56"/>
          <p:cNvSpPr txBox="1"/>
          <p:nvPr/>
        </p:nvSpPr>
        <p:spPr>
          <a:xfrm>
            <a:off x="1876567" y="739330"/>
            <a:ext cx="4768072"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grpSp>
        <p:nvGrpSpPr>
          <p:cNvPr id="540" name="Google Shape;540;p56"/>
          <p:cNvGrpSpPr/>
          <p:nvPr/>
        </p:nvGrpSpPr>
        <p:grpSpPr>
          <a:xfrm>
            <a:off x="513723" y="4426845"/>
            <a:ext cx="1044575" cy="1044575"/>
            <a:chOff x="450663" y="4426845"/>
            <a:chExt cx="1044575" cy="1044575"/>
          </a:xfrm>
        </p:grpSpPr>
        <p:pic>
          <p:nvPicPr>
            <p:cNvPr id="541" name="Google Shape;541;p56"/>
            <p:cNvPicPr preferRelativeResize="0"/>
            <p:nvPr/>
          </p:nvPicPr>
          <p:blipFill rotWithShape="1">
            <a:blip r:embed="rId5" cstate="email"/>
            <a:srcRect/>
            <a:stretch>
              <a:fillRect/>
            </a:stretch>
          </p:blipFill>
          <p:spPr>
            <a:xfrm>
              <a:off x="527303" y="4501895"/>
              <a:ext cx="902207" cy="902208"/>
            </a:xfrm>
            <a:prstGeom prst="rect">
              <a:avLst/>
            </a:prstGeom>
            <a:noFill/>
            <a:ln>
              <a:noFill/>
            </a:ln>
          </p:spPr>
        </p:pic>
        <p:sp>
          <p:nvSpPr>
            <p:cNvPr id="542" name="Google Shape;542;p56"/>
            <p:cNvSpPr/>
            <p:nvPr/>
          </p:nvSpPr>
          <p:spPr>
            <a:xfrm>
              <a:off x="450663" y="4426845"/>
              <a:ext cx="1044575" cy="1044575"/>
            </a:xfrm>
            <a:custGeom>
              <a:avLst/>
              <a:gdLst/>
              <a:ahLst/>
              <a:cxnLst/>
              <a:rect l="l" t="t" r="r" b="b"/>
              <a:pathLst>
                <a:path w="1044575" h="1044575" extrusionOk="0">
                  <a:moveTo>
                    <a:pt x="0" y="522000"/>
                  </a:moveTo>
                  <a:lnTo>
                    <a:pt x="2133" y="474487"/>
                  </a:lnTo>
                  <a:lnTo>
                    <a:pt x="8410" y="428169"/>
                  </a:lnTo>
                  <a:lnTo>
                    <a:pt x="18646" y="383231"/>
                  </a:lnTo>
                  <a:lnTo>
                    <a:pt x="32657" y="339857"/>
                  </a:lnTo>
                  <a:lnTo>
                    <a:pt x="50259" y="298230"/>
                  </a:lnTo>
                  <a:lnTo>
                    <a:pt x="71268" y="258536"/>
                  </a:lnTo>
                  <a:lnTo>
                    <a:pt x="95499" y="220958"/>
                  </a:lnTo>
                  <a:lnTo>
                    <a:pt x="122767" y="185682"/>
                  </a:lnTo>
                  <a:lnTo>
                    <a:pt x="152890" y="152890"/>
                  </a:lnTo>
                  <a:lnTo>
                    <a:pt x="185682" y="122767"/>
                  </a:lnTo>
                  <a:lnTo>
                    <a:pt x="220958" y="95499"/>
                  </a:lnTo>
                  <a:lnTo>
                    <a:pt x="258536" y="71268"/>
                  </a:lnTo>
                  <a:lnTo>
                    <a:pt x="298230" y="50259"/>
                  </a:lnTo>
                  <a:lnTo>
                    <a:pt x="339857" y="32657"/>
                  </a:lnTo>
                  <a:lnTo>
                    <a:pt x="383231" y="18646"/>
                  </a:lnTo>
                  <a:lnTo>
                    <a:pt x="428169" y="8410"/>
                  </a:lnTo>
                  <a:lnTo>
                    <a:pt x="474487" y="2133"/>
                  </a:lnTo>
                  <a:lnTo>
                    <a:pt x="522000" y="0"/>
                  </a:lnTo>
                  <a:lnTo>
                    <a:pt x="569512" y="2133"/>
                  </a:lnTo>
                  <a:lnTo>
                    <a:pt x="615830" y="8410"/>
                  </a:lnTo>
                  <a:lnTo>
                    <a:pt x="660768" y="18646"/>
                  </a:lnTo>
                  <a:lnTo>
                    <a:pt x="704142" y="32657"/>
                  </a:lnTo>
                  <a:lnTo>
                    <a:pt x="745769" y="50259"/>
                  </a:lnTo>
                  <a:lnTo>
                    <a:pt x="785463" y="71268"/>
                  </a:lnTo>
                  <a:lnTo>
                    <a:pt x="823041" y="95499"/>
                  </a:lnTo>
                  <a:lnTo>
                    <a:pt x="858317" y="122767"/>
                  </a:lnTo>
                  <a:lnTo>
                    <a:pt x="891109" y="152890"/>
                  </a:lnTo>
                  <a:lnTo>
                    <a:pt x="921232" y="185682"/>
                  </a:lnTo>
                  <a:lnTo>
                    <a:pt x="948500" y="220958"/>
                  </a:lnTo>
                  <a:lnTo>
                    <a:pt x="972731" y="258536"/>
                  </a:lnTo>
                  <a:lnTo>
                    <a:pt x="993740" y="298230"/>
                  </a:lnTo>
                  <a:lnTo>
                    <a:pt x="1011342" y="339857"/>
                  </a:lnTo>
                  <a:lnTo>
                    <a:pt x="1025353" y="383231"/>
                  </a:lnTo>
                  <a:lnTo>
                    <a:pt x="1035589" y="428169"/>
                  </a:lnTo>
                  <a:lnTo>
                    <a:pt x="1041866" y="474487"/>
                  </a:lnTo>
                  <a:lnTo>
                    <a:pt x="1044000" y="522000"/>
                  </a:lnTo>
                  <a:lnTo>
                    <a:pt x="1041866" y="569512"/>
                  </a:lnTo>
                  <a:lnTo>
                    <a:pt x="1035589" y="615830"/>
                  </a:lnTo>
                  <a:lnTo>
                    <a:pt x="1025353" y="660768"/>
                  </a:lnTo>
                  <a:lnTo>
                    <a:pt x="1011342" y="704142"/>
                  </a:lnTo>
                  <a:lnTo>
                    <a:pt x="993740" y="745769"/>
                  </a:lnTo>
                  <a:lnTo>
                    <a:pt x="972731" y="785463"/>
                  </a:lnTo>
                  <a:lnTo>
                    <a:pt x="948500" y="823041"/>
                  </a:lnTo>
                  <a:lnTo>
                    <a:pt x="921232" y="858317"/>
                  </a:lnTo>
                  <a:lnTo>
                    <a:pt x="891109" y="891109"/>
                  </a:lnTo>
                  <a:lnTo>
                    <a:pt x="858317" y="921232"/>
                  </a:lnTo>
                  <a:lnTo>
                    <a:pt x="823041" y="948500"/>
                  </a:lnTo>
                  <a:lnTo>
                    <a:pt x="785463" y="972731"/>
                  </a:lnTo>
                  <a:lnTo>
                    <a:pt x="745769" y="993740"/>
                  </a:lnTo>
                  <a:lnTo>
                    <a:pt x="704142" y="1011342"/>
                  </a:lnTo>
                  <a:lnTo>
                    <a:pt x="660768" y="1025353"/>
                  </a:lnTo>
                  <a:lnTo>
                    <a:pt x="615830" y="1035589"/>
                  </a:lnTo>
                  <a:lnTo>
                    <a:pt x="569512" y="1041866"/>
                  </a:lnTo>
                  <a:lnTo>
                    <a:pt x="522000" y="1044000"/>
                  </a:lnTo>
                  <a:lnTo>
                    <a:pt x="474487" y="1041866"/>
                  </a:lnTo>
                  <a:lnTo>
                    <a:pt x="428169" y="1035589"/>
                  </a:lnTo>
                  <a:lnTo>
                    <a:pt x="383231" y="1025353"/>
                  </a:lnTo>
                  <a:lnTo>
                    <a:pt x="339857" y="1011342"/>
                  </a:lnTo>
                  <a:lnTo>
                    <a:pt x="298230" y="993740"/>
                  </a:lnTo>
                  <a:lnTo>
                    <a:pt x="258536" y="972731"/>
                  </a:lnTo>
                  <a:lnTo>
                    <a:pt x="220958" y="948500"/>
                  </a:lnTo>
                  <a:lnTo>
                    <a:pt x="185682" y="921232"/>
                  </a:lnTo>
                  <a:lnTo>
                    <a:pt x="152890" y="891109"/>
                  </a:lnTo>
                  <a:lnTo>
                    <a:pt x="122767" y="858317"/>
                  </a:lnTo>
                  <a:lnTo>
                    <a:pt x="95499" y="823041"/>
                  </a:lnTo>
                  <a:lnTo>
                    <a:pt x="71268" y="785463"/>
                  </a:lnTo>
                  <a:lnTo>
                    <a:pt x="50259" y="745769"/>
                  </a:lnTo>
                  <a:lnTo>
                    <a:pt x="32657" y="704142"/>
                  </a:lnTo>
                  <a:lnTo>
                    <a:pt x="18646" y="660768"/>
                  </a:lnTo>
                  <a:lnTo>
                    <a:pt x="8410" y="615830"/>
                  </a:lnTo>
                  <a:lnTo>
                    <a:pt x="2133" y="569512"/>
                  </a:lnTo>
                  <a:lnTo>
                    <a:pt x="0" y="522000"/>
                  </a:lnTo>
                  <a:close/>
                </a:path>
              </a:pathLst>
            </a:custGeom>
            <a:noFill/>
            <a:ln w="38100" cap="flat" cmpd="sng">
              <a:solidFill>
                <a:srgbClr val="FAC72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sp>
        <p:nvSpPr>
          <p:cNvPr id="543" name="Google Shape;543;p56"/>
          <p:cNvSpPr txBox="1"/>
          <p:nvPr/>
        </p:nvSpPr>
        <p:spPr>
          <a:xfrm>
            <a:off x="1847603" y="5997412"/>
            <a:ext cx="4826000" cy="261610"/>
          </a:xfrm>
          <a:prstGeom prst="rect">
            <a:avLst/>
          </a:prstGeom>
          <a:noFill/>
          <a:ln>
            <a:noFill/>
          </a:ln>
        </p:spPr>
        <p:txBody>
          <a:bodyPr spcFirstLastPara="1" wrap="square" lIns="0" tIns="12700" rIns="0" bIns="0" anchor="t" anchorCtr="0">
            <a:spAutoFit/>
          </a:bodyPr>
          <a:lstStyle/>
          <a:p>
            <a:pPr marL="302895" marR="0" lvl="0" indent="0" algn="l" rtl="0">
              <a:lnSpc>
                <a:spcPct val="100000"/>
              </a:lnSpc>
              <a:spcBef>
                <a:spcPts val="545"/>
              </a:spcBef>
              <a:spcAft>
                <a:spcPts val="0"/>
              </a:spcAft>
              <a:buClr>
                <a:srgbClr val="000000"/>
              </a:buClr>
              <a:buSzPts val="1200"/>
              <a:buFont typeface="Arial" panose="020B0604020202020204"/>
              <a:buNone/>
            </a:pPr>
            <a:r>
              <a:rPr lang="en-US" sz="1200" b="0" i="0" u="sng"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Proposed By:</a:t>
            </a: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		</a:t>
            </a:r>
            <a:r>
              <a:rPr lang="en-US" sz="1200" b="0" i="0" u="sng"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Approved By:</a:t>
            </a:r>
            <a:endParaRPr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nvGrpSpPr>
          <p:cNvPr id="548" name="Google Shape;548;p56"/>
          <p:cNvGrpSpPr/>
          <p:nvPr/>
        </p:nvGrpSpPr>
        <p:grpSpPr>
          <a:xfrm>
            <a:off x="4566235" y="6347498"/>
            <a:ext cx="2078404" cy="364197"/>
            <a:chOff x="4566235" y="6347498"/>
            <a:chExt cx="2078404" cy="364197"/>
          </a:xfrm>
        </p:grpSpPr>
        <p:pic>
          <p:nvPicPr>
            <p:cNvPr id="549" name="Google Shape;549;p56"/>
            <p:cNvPicPr preferRelativeResize="0"/>
            <p:nvPr/>
          </p:nvPicPr>
          <p:blipFill rotWithShape="1">
            <a:blip r:embed="rId6" cstate="email"/>
            <a:srcRect/>
            <a:stretch>
              <a:fillRect/>
            </a:stretch>
          </p:blipFill>
          <p:spPr>
            <a:xfrm>
              <a:off x="6297168" y="6348984"/>
              <a:ext cx="347471" cy="362711"/>
            </a:xfrm>
            <a:prstGeom prst="rect">
              <a:avLst/>
            </a:prstGeom>
            <a:noFill/>
            <a:ln>
              <a:noFill/>
            </a:ln>
          </p:spPr>
        </p:pic>
        <p:sp>
          <p:nvSpPr>
            <p:cNvPr id="550" name="Google Shape;550;p56"/>
            <p:cNvSpPr/>
            <p:nvPr/>
          </p:nvSpPr>
          <p:spPr>
            <a:xfrm>
              <a:off x="4566235" y="6347498"/>
              <a:ext cx="1800225" cy="360045"/>
            </a:xfrm>
            <a:custGeom>
              <a:avLst/>
              <a:gdLst/>
              <a:ahLst/>
              <a:cxnLst/>
              <a:rect l="l" t="t" r="r" b="b"/>
              <a:pathLst>
                <a:path w="1800225" h="360045" extrusionOk="0">
                  <a:moveTo>
                    <a:pt x="1739999" y="0"/>
                  </a:moveTo>
                  <a:lnTo>
                    <a:pt x="59999" y="0"/>
                  </a:lnTo>
                  <a:lnTo>
                    <a:pt x="36645" y="4715"/>
                  </a:lnTo>
                  <a:lnTo>
                    <a:pt x="17573" y="17573"/>
                  </a:lnTo>
                  <a:lnTo>
                    <a:pt x="4715" y="36645"/>
                  </a:lnTo>
                  <a:lnTo>
                    <a:pt x="0" y="59999"/>
                  </a:lnTo>
                  <a:lnTo>
                    <a:pt x="0" y="299998"/>
                  </a:lnTo>
                  <a:lnTo>
                    <a:pt x="4715" y="323352"/>
                  </a:lnTo>
                  <a:lnTo>
                    <a:pt x="17573" y="342424"/>
                  </a:lnTo>
                  <a:lnTo>
                    <a:pt x="36645" y="355282"/>
                  </a:lnTo>
                  <a:lnTo>
                    <a:pt x="59999" y="359998"/>
                  </a:lnTo>
                  <a:lnTo>
                    <a:pt x="1739999" y="359998"/>
                  </a:lnTo>
                  <a:lnTo>
                    <a:pt x="1763354" y="355282"/>
                  </a:lnTo>
                  <a:lnTo>
                    <a:pt x="1782425" y="342424"/>
                  </a:lnTo>
                  <a:lnTo>
                    <a:pt x="1795284" y="323352"/>
                  </a:lnTo>
                  <a:lnTo>
                    <a:pt x="1799998" y="299998"/>
                  </a:lnTo>
                  <a:lnTo>
                    <a:pt x="1799998" y="59999"/>
                  </a:lnTo>
                  <a:lnTo>
                    <a:pt x="1795284" y="36645"/>
                  </a:lnTo>
                  <a:lnTo>
                    <a:pt x="1782425" y="17573"/>
                  </a:lnTo>
                  <a:lnTo>
                    <a:pt x="1763354" y="4715"/>
                  </a:lnTo>
                  <a:lnTo>
                    <a:pt x="1739999"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grpSp>
        <p:nvGrpSpPr>
          <p:cNvPr id="551" name="Google Shape;551;p56"/>
          <p:cNvGrpSpPr/>
          <p:nvPr/>
        </p:nvGrpSpPr>
        <p:grpSpPr>
          <a:xfrm>
            <a:off x="4566235" y="6900671"/>
            <a:ext cx="2078404" cy="371143"/>
            <a:chOff x="4566235" y="6900671"/>
            <a:chExt cx="2078404" cy="371143"/>
          </a:xfrm>
        </p:grpSpPr>
        <p:sp>
          <p:nvSpPr>
            <p:cNvPr id="552" name="Google Shape;552;p56"/>
            <p:cNvSpPr/>
            <p:nvPr/>
          </p:nvSpPr>
          <p:spPr>
            <a:xfrm>
              <a:off x="4566235" y="6911769"/>
              <a:ext cx="1800225" cy="360045"/>
            </a:xfrm>
            <a:custGeom>
              <a:avLst/>
              <a:gdLst/>
              <a:ahLst/>
              <a:cxnLst/>
              <a:rect l="l" t="t" r="r" b="b"/>
              <a:pathLst>
                <a:path w="1800225" h="360045" extrusionOk="0">
                  <a:moveTo>
                    <a:pt x="1739999" y="0"/>
                  </a:moveTo>
                  <a:lnTo>
                    <a:pt x="59999" y="0"/>
                  </a:lnTo>
                  <a:lnTo>
                    <a:pt x="36645" y="4715"/>
                  </a:lnTo>
                  <a:lnTo>
                    <a:pt x="17573" y="17573"/>
                  </a:lnTo>
                  <a:lnTo>
                    <a:pt x="4715" y="36645"/>
                  </a:lnTo>
                  <a:lnTo>
                    <a:pt x="0" y="59999"/>
                  </a:lnTo>
                  <a:lnTo>
                    <a:pt x="0" y="299998"/>
                  </a:lnTo>
                  <a:lnTo>
                    <a:pt x="4715" y="323352"/>
                  </a:lnTo>
                  <a:lnTo>
                    <a:pt x="17573" y="342424"/>
                  </a:lnTo>
                  <a:lnTo>
                    <a:pt x="36645" y="355282"/>
                  </a:lnTo>
                  <a:lnTo>
                    <a:pt x="59999" y="359998"/>
                  </a:lnTo>
                  <a:lnTo>
                    <a:pt x="1739999" y="359998"/>
                  </a:lnTo>
                  <a:lnTo>
                    <a:pt x="1763354" y="355282"/>
                  </a:lnTo>
                  <a:lnTo>
                    <a:pt x="1782425" y="342424"/>
                  </a:lnTo>
                  <a:lnTo>
                    <a:pt x="1795284" y="323352"/>
                  </a:lnTo>
                  <a:lnTo>
                    <a:pt x="1799998" y="299998"/>
                  </a:lnTo>
                  <a:lnTo>
                    <a:pt x="1799998" y="59999"/>
                  </a:lnTo>
                  <a:lnTo>
                    <a:pt x="1795284" y="36645"/>
                  </a:lnTo>
                  <a:lnTo>
                    <a:pt x="1782425" y="17573"/>
                  </a:lnTo>
                  <a:lnTo>
                    <a:pt x="1763354" y="4715"/>
                  </a:lnTo>
                  <a:lnTo>
                    <a:pt x="1739999"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pic>
          <p:nvPicPr>
            <p:cNvPr id="553" name="Google Shape;553;p56"/>
            <p:cNvPicPr preferRelativeResize="0"/>
            <p:nvPr/>
          </p:nvPicPr>
          <p:blipFill rotWithShape="1">
            <a:blip r:embed="rId7" cstate="email"/>
            <a:srcRect/>
            <a:stretch>
              <a:fillRect/>
            </a:stretch>
          </p:blipFill>
          <p:spPr>
            <a:xfrm>
              <a:off x="6297168" y="6900671"/>
              <a:ext cx="347471" cy="362712"/>
            </a:xfrm>
            <a:prstGeom prst="rect">
              <a:avLst/>
            </a:prstGeom>
            <a:noFill/>
            <a:ln>
              <a:noFill/>
            </a:ln>
          </p:spPr>
        </p:pic>
      </p:grpSp>
      <p:grpSp>
        <p:nvGrpSpPr>
          <p:cNvPr id="554" name="Google Shape;554;p56"/>
          <p:cNvGrpSpPr/>
          <p:nvPr/>
        </p:nvGrpSpPr>
        <p:grpSpPr>
          <a:xfrm>
            <a:off x="4566235" y="7427976"/>
            <a:ext cx="2078404" cy="376080"/>
            <a:chOff x="4566235" y="7427976"/>
            <a:chExt cx="2078404" cy="376080"/>
          </a:xfrm>
        </p:grpSpPr>
        <p:sp>
          <p:nvSpPr>
            <p:cNvPr id="555" name="Google Shape;555;p56"/>
            <p:cNvSpPr/>
            <p:nvPr/>
          </p:nvSpPr>
          <p:spPr>
            <a:xfrm>
              <a:off x="4566235" y="7444011"/>
              <a:ext cx="1800225" cy="360045"/>
            </a:xfrm>
            <a:custGeom>
              <a:avLst/>
              <a:gdLst/>
              <a:ahLst/>
              <a:cxnLst/>
              <a:rect l="l" t="t" r="r" b="b"/>
              <a:pathLst>
                <a:path w="1800225" h="360045" extrusionOk="0">
                  <a:moveTo>
                    <a:pt x="1739999" y="0"/>
                  </a:moveTo>
                  <a:lnTo>
                    <a:pt x="59999" y="0"/>
                  </a:lnTo>
                  <a:lnTo>
                    <a:pt x="36645" y="4715"/>
                  </a:lnTo>
                  <a:lnTo>
                    <a:pt x="17573" y="17573"/>
                  </a:lnTo>
                  <a:lnTo>
                    <a:pt x="4715" y="36645"/>
                  </a:lnTo>
                  <a:lnTo>
                    <a:pt x="0" y="59999"/>
                  </a:lnTo>
                  <a:lnTo>
                    <a:pt x="0" y="299998"/>
                  </a:lnTo>
                  <a:lnTo>
                    <a:pt x="4715" y="323352"/>
                  </a:lnTo>
                  <a:lnTo>
                    <a:pt x="17573" y="342424"/>
                  </a:lnTo>
                  <a:lnTo>
                    <a:pt x="36645" y="355282"/>
                  </a:lnTo>
                  <a:lnTo>
                    <a:pt x="59999" y="359998"/>
                  </a:lnTo>
                  <a:lnTo>
                    <a:pt x="1739999" y="359998"/>
                  </a:lnTo>
                  <a:lnTo>
                    <a:pt x="1763354" y="355282"/>
                  </a:lnTo>
                  <a:lnTo>
                    <a:pt x="1782425" y="342424"/>
                  </a:lnTo>
                  <a:lnTo>
                    <a:pt x="1795284" y="323352"/>
                  </a:lnTo>
                  <a:lnTo>
                    <a:pt x="1799998" y="299998"/>
                  </a:lnTo>
                  <a:lnTo>
                    <a:pt x="1799998" y="59999"/>
                  </a:lnTo>
                  <a:lnTo>
                    <a:pt x="1795284" y="36645"/>
                  </a:lnTo>
                  <a:lnTo>
                    <a:pt x="1782425" y="17573"/>
                  </a:lnTo>
                  <a:lnTo>
                    <a:pt x="1763354" y="4715"/>
                  </a:lnTo>
                  <a:lnTo>
                    <a:pt x="1739999"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pic>
          <p:nvPicPr>
            <p:cNvPr id="556" name="Google Shape;556;p56"/>
            <p:cNvPicPr preferRelativeResize="0"/>
            <p:nvPr/>
          </p:nvPicPr>
          <p:blipFill rotWithShape="1">
            <a:blip r:embed="rId8" cstate="email"/>
            <a:srcRect/>
            <a:stretch>
              <a:fillRect/>
            </a:stretch>
          </p:blipFill>
          <p:spPr>
            <a:xfrm>
              <a:off x="6297168" y="7427976"/>
              <a:ext cx="347471" cy="362712"/>
            </a:xfrm>
            <a:prstGeom prst="rect">
              <a:avLst/>
            </a:prstGeom>
            <a:noFill/>
            <a:ln>
              <a:noFill/>
            </a:ln>
          </p:spPr>
        </p:pic>
      </p:grpSp>
      <p:grpSp>
        <p:nvGrpSpPr>
          <p:cNvPr id="557" name="Google Shape;557;p56"/>
          <p:cNvGrpSpPr/>
          <p:nvPr/>
        </p:nvGrpSpPr>
        <p:grpSpPr>
          <a:xfrm>
            <a:off x="4566235" y="8031443"/>
            <a:ext cx="2078404" cy="720090"/>
            <a:chOff x="4566235" y="8031443"/>
            <a:chExt cx="2078404" cy="720090"/>
          </a:xfrm>
        </p:grpSpPr>
        <p:sp>
          <p:nvSpPr>
            <p:cNvPr id="558" name="Google Shape;558;p56"/>
            <p:cNvSpPr/>
            <p:nvPr/>
          </p:nvSpPr>
          <p:spPr>
            <a:xfrm>
              <a:off x="4566235" y="8031443"/>
              <a:ext cx="1800225" cy="720090"/>
            </a:xfrm>
            <a:custGeom>
              <a:avLst/>
              <a:gdLst/>
              <a:ahLst/>
              <a:cxnLst/>
              <a:rect l="l" t="t" r="r" b="b"/>
              <a:pathLst>
                <a:path w="1800225" h="720090" extrusionOk="0">
                  <a:moveTo>
                    <a:pt x="1679997" y="0"/>
                  </a:moveTo>
                  <a:lnTo>
                    <a:pt x="120001" y="0"/>
                  </a:lnTo>
                  <a:lnTo>
                    <a:pt x="73291" y="9430"/>
                  </a:lnTo>
                  <a:lnTo>
                    <a:pt x="35147" y="35147"/>
                  </a:lnTo>
                  <a:lnTo>
                    <a:pt x="9430" y="73291"/>
                  </a:lnTo>
                  <a:lnTo>
                    <a:pt x="0" y="120001"/>
                  </a:lnTo>
                  <a:lnTo>
                    <a:pt x="0" y="599997"/>
                  </a:lnTo>
                  <a:lnTo>
                    <a:pt x="9430" y="646707"/>
                  </a:lnTo>
                  <a:lnTo>
                    <a:pt x="35147" y="684851"/>
                  </a:lnTo>
                  <a:lnTo>
                    <a:pt x="73291" y="710569"/>
                  </a:lnTo>
                  <a:lnTo>
                    <a:pt x="120001" y="719999"/>
                  </a:lnTo>
                  <a:lnTo>
                    <a:pt x="1679997" y="719999"/>
                  </a:lnTo>
                  <a:lnTo>
                    <a:pt x="1726707" y="710569"/>
                  </a:lnTo>
                  <a:lnTo>
                    <a:pt x="1764851" y="684851"/>
                  </a:lnTo>
                  <a:lnTo>
                    <a:pt x="1790568" y="646707"/>
                  </a:lnTo>
                  <a:lnTo>
                    <a:pt x="1799998" y="599997"/>
                  </a:lnTo>
                  <a:lnTo>
                    <a:pt x="1799998" y="120001"/>
                  </a:lnTo>
                  <a:lnTo>
                    <a:pt x="1790568" y="73291"/>
                  </a:lnTo>
                  <a:lnTo>
                    <a:pt x="1764851" y="35147"/>
                  </a:lnTo>
                  <a:lnTo>
                    <a:pt x="1726707" y="9430"/>
                  </a:lnTo>
                  <a:lnTo>
                    <a:pt x="1679997"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pic>
          <p:nvPicPr>
            <p:cNvPr id="559" name="Google Shape;559;p56"/>
            <p:cNvPicPr preferRelativeResize="0"/>
            <p:nvPr/>
          </p:nvPicPr>
          <p:blipFill rotWithShape="1">
            <a:blip r:embed="rId9" cstate="email"/>
            <a:srcRect/>
            <a:stretch>
              <a:fillRect/>
            </a:stretch>
          </p:blipFill>
          <p:spPr>
            <a:xfrm>
              <a:off x="6297168" y="8375903"/>
              <a:ext cx="347471" cy="362712"/>
            </a:xfrm>
            <a:prstGeom prst="rect">
              <a:avLst/>
            </a:prstGeom>
            <a:noFill/>
            <a:ln>
              <a:noFill/>
            </a:ln>
          </p:spPr>
        </p:pic>
      </p:grpSp>
      <p:sp>
        <p:nvSpPr>
          <p:cNvPr id="561" name="Google Shape;561;p56"/>
          <p:cNvSpPr/>
          <p:nvPr/>
        </p:nvSpPr>
        <p:spPr>
          <a:xfrm>
            <a:off x="2104717" y="6347498"/>
            <a:ext cx="1800225" cy="360045"/>
          </a:xfrm>
          <a:custGeom>
            <a:avLst/>
            <a:gdLst/>
            <a:ahLst/>
            <a:cxnLst/>
            <a:rect l="l" t="t" r="r" b="b"/>
            <a:pathLst>
              <a:path w="1800225" h="360045" extrusionOk="0">
                <a:moveTo>
                  <a:pt x="1740000" y="0"/>
                </a:moveTo>
                <a:lnTo>
                  <a:pt x="59999" y="0"/>
                </a:lnTo>
                <a:lnTo>
                  <a:pt x="36645" y="4715"/>
                </a:lnTo>
                <a:lnTo>
                  <a:pt x="17573" y="17573"/>
                </a:lnTo>
                <a:lnTo>
                  <a:pt x="4715" y="36645"/>
                </a:lnTo>
                <a:lnTo>
                  <a:pt x="0" y="59999"/>
                </a:lnTo>
                <a:lnTo>
                  <a:pt x="0" y="299998"/>
                </a:lnTo>
                <a:lnTo>
                  <a:pt x="4715" y="323352"/>
                </a:lnTo>
                <a:lnTo>
                  <a:pt x="17573" y="342424"/>
                </a:lnTo>
                <a:lnTo>
                  <a:pt x="36645" y="355282"/>
                </a:lnTo>
                <a:lnTo>
                  <a:pt x="59999" y="359998"/>
                </a:lnTo>
                <a:lnTo>
                  <a:pt x="1740000" y="359998"/>
                </a:lnTo>
                <a:lnTo>
                  <a:pt x="1763354" y="355282"/>
                </a:lnTo>
                <a:lnTo>
                  <a:pt x="1782426" y="342424"/>
                </a:lnTo>
                <a:lnTo>
                  <a:pt x="1795285" y="323352"/>
                </a:lnTo>
                <a:lnTo>
                  <a:pt x="1800000" y="299998"/>
                </a:lnTo>
                <a:lnTo>
                  <a:pt x="1800000" y="59999"/>
                </a:lnTo>
                <a:lnTo>
                  <a:pt x="1795285" y="36645"/>
                </a:lnTo>
                <a:lnTo>
                  <a:pt x="1782426" y="17573"/>
                </a:lnTo>
                <a:lnTo>
                  <a:pt x="1763354" y="4715"/>
                </a:lnTo>
                <a:lnTo>
                  <a:pt x="1740000"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62" name="Google Shape;562;p56"/>
          <p:cNvSpPr/>
          <p:nvPr/>
        </p:nvSpPr>
        <p:spPr>
          <a:xfrm>
            <a:off x="2104717" y="6911769"/>
            <a:ext cx="1800225" cy="360045"/>
          </a:xfrm>
          <a:custGeom>
            <a:avLst/>
            <a:gdLst/>
            <a:ahLst/>
            <a:cxnLst/>
            <a:rect l="l" t="t" r="r" b="b"/>
            <a:pathLst>
              <a:path w="1800225" h="360045" extrusionOk="0">
                <a:moveTo>
                  <a:pt x="1740000" y="0"/>
                </a:moveTo>
                <a:lnTo>
                  <a:pt x="59999" y="0"/>
                </a:lnTo>
                <a:lnTo>
                  <a:pt x="36645" y="4715"/>
                </a:lnTo>
                <a:lnTo>
                  <a:pt x="17573" y="17573"/>
                </a:lnTo>
                <a:lnTo>
                  <a:pt x="4715" y="36645"/>
                </a:lnTo>
                <a:lnTo>
                  <a:pt x="0" y="59999"/>
                </a:lnTo>
                <a:lnTo>
                  <a:pt x="0" y="299998"/>
                </a:lnTo>
                <a:lnTo>
                  <a:pt x="4715" y="323352"/>
                </a:lnTo>
                <a:lnTo>
                  <a:pt x="17573" y="342424"/>
                </a:lnTo>
                <a:lnTo>
                  <a:pt x="36645" y="355282"/>
                </a:lnTo>
                <a:lnTo>
                  <a:pt x="59999" y="359998"/>
                </a:lnTo>
                <a:lnTo>
                  <a:pt x="1740000" y="359998"/>
                </a:lnTo>
                <a:lnTo>
                  <a:pt x="1763354" y="355282"/>
                </a:lnTo>
                <a:lnTo>
                  <a:pt x="1782426" y="342424"/>
                </a:lnTo>
                <a:lnTo>
                  <a:pt x="1795285" y="323352"/>
                </a:lnTo>
                <a:lnTo>
                  <a:pt x="1800000" y="299998"/>
                </a:lnTo>
                <a:lnTo>
                  <a:pt x="1800000" y="59999"/>
                </a:lnTo>
                <a:lnTo>
                  <a:pt x="1795285" y="36645"/>
                </a:lnTo>
                <a:lnTo>
                  <a:pt x="1782426" y="17573"/>
                </a:lnTo>
                <a:lnTo>
                  <a:pt x="1763354" y="4715"/>
                </a:lnTo>
                <a:lnTo>
                  <a:pt x="1740000"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lang="en-US"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63" name="Google Shape;563;p56"/>
          <p:cNvSpPr/>
          <p:nvPr/>
        </p:nvSpPr>
        <p:spPr>
          <a:xfrm>
            <a:off x="2104717" y="7441555"/>
            <a:ext cx="1800225" cy="360045"/>
          </a:xfrm>
          <a:custGeom>
            <a:avLst/>
            <a:gdLst/>
            <a:ahLst/>
            <a:cxnLst/>
            <a:rect l="l" t="t" r="r" b="b"/>
            <a:pathLst>
              <a:path w="1800225" h="360045" extrusionOk="0">
                <a:moveTo>
                  <a:pt x="1740000" y="0"/>
                </a:moveTo>
                <a:lnTo>
                  <a:pt x="59999" y="0"/>
                </a:lnTo>
                <a:lnTo>
                  <a:pt x="36645" y="4715"/>
                </a:lnTo>
                <a:lnTo>
                  <a:pt x="17573" y="17573"/>
                </a:lnTo>
                <a:lnTo>
                  <a:pt x="4715" y="36645"/>
                </a:lnTo>
                <a:lnTo>
                  <a:pt x="0" y="59999"/>
                </a:lnTo>
                <a:lnTo>
                  <a:pt x="0" y="299998"/>
                </a:lnTo>
                <a:lnTo>
                  <a:pt x="4715" y="323352"/>
                </a:lnTo>
                <a:lnTo>
                  <a:pt x="17573" y="342424"/>
                </a:lnTo>
                <a:lnTo>
                  <a:pt x="36645" y="355282"/>
                </a:lnTo>
                <a:lnTo>
                  <a:pt x="59999" y="359998"/>
                </a:lnTo>
                <a:lnTo>
                  <a:pt x="1740000" y="359998"/>
                </a:lnTo>
                <a:lnTo>
                  <a:pt x="1763354" y="355282"/>
                </a:lnTo>
                <a:lnTo>
                  <a:pt x="1782426" y="342424"/>
                </a:lnTo>
                <a:lnTo>
                  <a:pt x="1795285" y="323352"/>
                </a:lnTo>
                <a:lnTo>
                  <a:pt x="1800000" y="299998"/>
                </a:lnTo>
                <a:lnTo>
                  <a:pt x="1800000" y="59999"/>
                </a:lnTo>
                <a:lnTo>
                  <a:pt x="1795285" y="36645"/>
                </a:lnTo>
                <a:lnTo>
                  <a:pt x="1782426" y="17573"/>
                </a:lnTo>
                <a:lnTo>
                  <a:pt x="1763354" y="4715"/>
                </a:lnTo>
                <a:lnTo>
                  <a:pt x="1740000"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64" name="Google Shape;564;p56"/>
          <p:cNvSpPr txBox="1"/>
          <p:nvPr/>
        </p:nvSpPr>
        <p:spPr>
          <a:xfrm>
            <a:off x="2103755" y="6361430"/>
            <a:ext cx="1536065" cy="328295"/>
          </a:xfrm>
          <a:prstGeom prst="rect">
            <a:avLst/>
          </a:prstGeom>
          <a:noFill/>
          <a:ln>
            <a:noFill/>
          </a:ln>
        </p:spPr>
        <p:txBody>
          <a:bodyPr spcFirstLastPara="1" wrap="square" lIns="0" tIns="12700" rIns="0" bIns="0" anchor="t" anchorCtr="0">
            <a:noAutofit/>
          </a:bodyPr>
          <a:lstStyle/>
          <a:p>
            <a:pPr marL="12700" marR="5080" lvl="0" indent="111125" algn="l" rtl="0">
              <a:lnSpc>
                <a:spcPct val="153000"/>
              </a:lnSpc>
              <a:spcBef>
                <a:spcPts val="0"/>
              </a:spcBef>
              <a:spcAft>
                <a:spcPts val="0"/>
              </a:spcAft>
              <a:buClr>
                <a:srgbClr val="000000"/>
              </a:buClr>
              <a:buSzPts val="1200"/>
              <a:buFont typeface="Arial" panose="020B0604020202020204"/>
              <a:buNone/>
            </a:pPr>
            <a:r>
              <a:rPr lang="en-US" sz="1200" dirty="0">
                <a:latin typeface="Calibri" panose="020F0502020204030204" pitchFamily="34" charset="0"/>
                <a:ea typeface="Calibri" panose="020F0502020204030204"/>
                <a:cs typeface="Calibri" panose="020F0502020204030204" pitchFamily="34" charset="0"/>
                <a:sym typeface="Calibri" panose="020F0502020204030204"/>
              </a:rPr>
              <a:t>Ariel Halevi</a:t>
            </a:r>
            <a:endParaRPr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65" name="Google Shape;565;p56"/>
          <p:cNvSpPr/>
          <p:nvPr/>
        </p:nvSpPr>
        <p:spPr>
          <a:xfrm>
            <a:off x="2104717" y="8028985"/>
            <a:ext cx="1800225" cy="720090"/>
          </a:xfrm>
          <a:custGeom>
            <a:avLst/>
            <a:gdLst/>
            <a:ahLst/>
            <a:cxnLst/>
            <a:rect l="l" t="t" r="r" b="b"/>
            <a:pathLst>
              <a:path w="1800225" h="720090" extrusionOk="0">
                <a:moveTo>
                  <a:pt x="1679997" y="0"/>
                </a:moveTo>
                <a:lnTo>
                  <a:pt x="120002" y="0"/>
                </a:lnTo>
                <a:lnTo>
                  <a:pt x="73292" y="9430"/>
                </a:lnTo>
                <a:lnTo>
                  <a:pt x="35148" y="35147"/>
                </a:lnTo>
                <a:lnTo>
                  <a:pt x="9430" y="73291"/>
                </a:lnTo>
                <a:lnTo>
                  <a:pt x="0" y="120002"/>
                </a:lnTo>
                <a:lnTo>
                  <a:pt x="0" y="599997"/>
                </a:lnTo>
                <a:lnTo>
                  <a:pt x="9430" y="646707"/>
                </a:lnTo>
                <a:lnTo>
                  <a:pt x="35148" y="684851"/>
                </a:lnTo>
                <a:lnTo>
                  <a:pt x="73292" y="710569"/>
                </a:lnTo>
                <a:lnTo>
                  <a:pt x="120002" y="719999"/>
                </a:lnTo>
                <a:lnTo>
                  <a:pt x="1679997" y="719999"/>
                </a:lnTo>
                <a:lnTo>
                  <a:pt x="1726708" y="710569"/>
                </a:lnTo>
                <a:lnTo>
                  <a:pt x="1764852" y="684851"/>
                </a:lnTo>
                <a:lnTo>
                  <a:pt x="1790569" y="646707"/>
                </a:lnTo>
                <a:lnTo>
                  <a:pt x="1800000" y="599997"/>
                </a:lnTo>
                <a:lnTo>
                  <a:pt x="1800000" y="120002"/>
                </a:lnTo>
                <a:lnTo>
                  <a:pt x="1790569" y="73291"/>
                </a:lnTo>
                <a:lnTo>
                  <a:pt x="1764852" y="35147"/>
                </a:lnTo>
                <a:lnTo>
                  <a:pt x="1726708" y="9430"/>
                </a:lnTo>
                <a:lnTo>
                  <a:pt x="1679997" y="0"/>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67" name="Google Shape;567;p56"/>
          <p:cNvSpPr txBox="1"/>
          <p:nvPr/>
        </p:nvSpPr>
        <p:spPr>
          <a:xfrm>
            <a:off x="1962955" y="724916"/>
            <a:ext cx="4603115" cy="292432"/>
          </a:xfrm>
          <a:prstGeom prst="rect">
            <a:avLst/>
          </a:prstGeom>
          <a:noFill/>
          <a:ln>
            <a:noFill/>
          </a:ln>
        </p:spPr>
        <p:txBody>
          <a:bodyPr spcFirstLastPara="1" wrap="square" lIns="0" tIns="17125" rIns="0" bIns="0" anchor="t" anchorCtr="0">
            <a:spAutoFit/>
          </a:bodyPr>
          <a:lstStyle/>
          <a:p>
            <a:pPr marL="12700" marR="5080" lvl="0" indent="0" algn="just" rtl="0">
              <a:lnSpc>
                <a:spcPct val="149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Calibri" panose="020F0502020204030204" pitchFamily="34" charset="0"/>
                <a:cs typeface="Calibri" panose="020F0502020204030204" pitchFamily="34" charset="0"/>
                <a:sym typeface="Arial" panose="020B0604020202020204"/>
              </a:rPr>
              <a:t>As discussed, below please find the proposed project pricing:</a:t>
            </a: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graphicFrame>
        <p:nvGraphicFramePr>
          <p:cNvPr id="566" name="Google Shape;566;p56"/>
          <p:cNvGraphicFramePr/>
          <p:nvPr>
            <p:extLst>
              <p:ext uri="{D42A27DB-BD31-4B8C-83A1-F6EECF244321}">
                <p14:modId xmlns:p14="http://schemas.microsoft.com/office/powerpoint/2010/main" val="3124542535"/>
              </p:ext>
            </p:extLst>
          </p:nvPr>
        </p:nvGraphicFramePr>
        <p:xfrm>
          <a:off x="1917309" y="1104680"/>
          <a:ext cx="4660900" cy="1112550"/>
        </p:xfrm>
        <a:graphic>
          <a:graphicData uri="http://schemas.openxmlformats.org/drawingml/2006/table">
            <a:tbl>
              <a:tblPr>
                <a:noFill/>
                <a:tableStyleId>{C852ABB5-C5C8-4BE3-ADED-40B2BC0C61B4}</a:tableStyleId>
              </a:tblPr>
              <a:tblGrid>
                <a:gridCol w="2716568">
                  <a:extLst>
                    <a:ext uri="{9D8B030D-6E8A-4147-A177-3AD203B41FA5}">
                      <a16:colId xmlns:a16="http://schemas.microsoft.com/office/drawing/2014/main" val="20000"/>
                    </a:ext>
                  </a:extLst>
                </a:gridCol>
                <a:gridCol w="577515">
                  <a:extLst>
                    <a:ext uri="{9D8B030D-6E8A-4147-A177-3AD203B41FA5}">
                      <a16:colId xmlns:a16="http://schemas.microsoft.com/office/drawing/2014/main" val="20001"/>
                    </a:ext>
                  </a:extLst>
                </a:gridCol>
                <a:gridCol w="1366817">
                  <a:extLst>
                    <a:ext uri="{9D8B030D-6E8A-4147-A177-3AD203B41FA5}">
                      <a16:colId xmlns:a16="http://schemas.microsoft.com/office/drawing/2014/main" val="20002"/>
                    </a:ext>
                  </a:extLst>
                </a:gridCol>
              </a:tblGrid>
              <a:tr h="370850">
                <a:tc>
                  <a:txBody>
                    <a:bodyPr/>
                    <a:lstStyle/>
                    <a:p>
                      <a:pPr marL="91440" marR="0" lvl="0" indent="0" algn="ctr" rtl="0">
                        <a:lnSpc>
                          <a:spcPct val="100000"/>
                        </a:lnSpc>
                        <a:spcBef>
                          <a:spcPts val="0"/>
                        </a:spcBef>
                        <a:spcAft>
                          <a:spcPts val="0"/>
                        </a:spcAft>
                        <a:buClr>
                          <a:srgbClr val="000000"/>
                        </a:buClr>
                        <a:buSzPts val="1200"/>
                        <a:buFont typeface="Arial" panose="020B0604020202020204"/>
                        <a:buNone/>
                      </a:pPr>
                      <a:r>
                        <a:rPr lang="en-US" sz="1200" b="1" u="none" strike="noStrike" cap="none" dirty="0">
                          <a:latin typeface="Calibri" panose="020F0502020204030204"/>
                          <a:ea typeface="Calibri" panose="020F0502020204030204"/>
                          <a:cs typeface="Calibri" panose="020F0502020204030204"/>
                          <a:sym typeface="Calibri" panose="020F0502020204030204"/>
                        </a:rPr>
                        <a:t>Phase</a:t>
                      </a:r>
                      <a:endParaRPr sz="1400" u="none" strike="noStrike" cap="none" dirty="0"/>
                    </a:p>
                  </a:txBody>
                  <a:tcPr marL="0" marR="0" marT="800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u="none" strike="noStrike" cap="none" dirty="0">
                          <a:latin typeface="Calibri" panose="020F0502020204030204"/>
                          <a:ea typeface="Calibri" panose="020F0502020204030204"/>
                          <a:cs typeface="Calibri" panose="020F0502020204030204"/>
                          <a:sym typeface="Calibri" panose="020F0502020204030204"/>
                        </a:rPr>
                        <a:t>Units</a:t>
                      </a:r>
                      <a:endParaRPr sz="1200" b="1" u="none" strike="noStrike" cap="none" dirty="0">
                        <a:latin typeface="Calibri" panose="020F0502020204030204"/>
                        <a:ea typeface="Calibri" panose="020F0502020204030204"/>
                        <a:cs typeface="Calibri" panose="020F0502020204030204"/>
                        <a:sym typeface="Calibri" panose="020F0502020204030204"/>
                      </a:endParaRPr>
                    </a:p>
                  </a:txBody>
                  <a:tcPr marL="0" marR="0" marT="800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u="none" strike="noStrike" cap="none" dirty="0">
                          <a:latin typeface="Calibri" panose="020F0502020204030204"/>
                          <a:ea typeface="Calibri" panose="020F0502020204030204"/>
                          <a:cs typeface="Calibri" panose="020F0502020204030204"/>
                          <a:sym typeface="Calibri" panose="020F0502020204030204"/>
                        </a:rPr>
                        <a:t>Price (USD)</a:t>
                      </a:r>
                      <a:endParaRPr sz="1200" b="1" u="none" strike="noStrike" cap="none" dirty="0">
                        <a:latin typeface="Calibri" panose="020F0502020204030204"/>
                        <a:ea typeface="Calibri" panose="020F0502020204030204"/>
                        <a:cs typeface="Calibri" panose="020F0502020204030204"/>
                        <a:sym typeface="Calibri" panose="020F0502020204030204"/>
                      </a:endParaRPr>
                    </a:p>
                  </a:txBody>
                  <a:tcPr marL="0" marR="0" marT="800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Clr>
                          <a:srgbClr val="000000"/>
                        </a:buClr>
                        <a:buSzPts val="1200"/>
                        <a:buFont typeface="Arial" panose="020B0604020202020204"/>
                        <a:buNone/>
                      </a:pPr>
                      <a:endParaRPr sz="1200" u="none" strike="noStrike" cap="none" dirty="0">
                        <a:latin typeface="Calibri" panose="020F0502020204030204"/>
                        <a:ea typeface="Calibri" panose="020F0502020204030204"/>
                        <a:cs typeface="Calibri" panose="020F0502020204030204"/>
                        <a:sym typeface="Calibri" panose="020F0502020204030204"/>
                      </a:endParaRPr>
                    </a:p>
                  </a:txBody>
                  <a:tcPr marL="0" marR="0" marT="806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marR="0" lvl="0" indent="0" algn="ctr" rtl="0">
                        <a:lnSpc>
                          <a:spcPct val="100000"/>
                        </a:lnSpc>
                        <a:spcBef>
                          <a:spcPts val="0"/>
                        </a:spcBef>
                        <a:spcAft>
                          <a:spcPts val="0"/>
                        </a:spcAft>
                        <a:buClr>
                          <a:srgbClr val="000000"/>
                        </a:buClr>
                        <a:buSzPts val="1200"/>
                        <a:buFont typeface="Arial" panose="020B0604020202020204"/>
                        <a:buNone/>
                      </a:pPr>
                      <a:endParaRPr sz="1200" u="none" strike="noStrike" cap="none" dirty="0">
                        <a:latin typeface="Calibri" panose="020F0502020204030204"/>
                        <a:ea typeface="Calibri" panose="020F0502020204030204"/>
                        <a:cs typeface="Calibri" panose="020F0502020204030204"/>
                        <a:sym typeface="Calibri" panose="020F0502020204030204"/>
                      </a:endParaRPr>
                    </a:p>
                  </a:txBody>
                  <a:tcPr marL="0" marR="0" marT="806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panose="020B0604020202020204"/>
                        <a:buNone/>
                      </a:pPr>
                      <a:endParaRPr sz="1200" u="none" strike="noStrike" cap="none"/>
                    </a:p>
                  </a:txBody>
                  <a:tcPr marL="0" marR="0" marT="806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50">
                <a:tc gridSpan="2">
                  <a:txBody>
                    <a:bodyPr/>
                    <a:lstStyle/>
                    <a:p>
                      <a:pPr marL="91440" marR="0" lvl="0" indent="0" algn="l" rtl="0">
                        <a:lnSpc>
                          <a:spcPct val="100000"/>
                        </a:lnSpc>
                        <a:spcBef>
                          <a:spcPts val="0"/>
                        </a:spcBef>
                        <a:spcAft>
                          <a:spcPts val="0"/>
                        </a:spcAft>
                        <a:buClr>
                          <a:srgbClr val="000000"/>
                        </a:buClr>
                        <a:buSzPts val="1200"/>
                        <a:buFont typeface="Arial" panose="020B0604020202020204"/>
                        <a:buNone/>
                      </a:pPr>
                      <a:r>
                        <a:rPr lang="en-US" sz="1200" b="1" u="none" strike="noStrike" cap="none" dirty="0">
                          <a:latin typeface="Calibri" panose="020F0502020204030204"/>
                          <a:ea typeface="Calibri" panose="020F0502020204030204"/>
                          <a:cs typeface="Calibri" panose="020F0502020204030204"/>
                          <a:sym typeface="Calibri" panose="020F0502020204030204"/>
                        </a:rPr>
                        <a:t>Total proposed pricing</a:t>
                      </a:r>
                      <a:endParaRPr sz="1200" u="none" strike="noStrike" cap="none" dirty="0">
                        <a:latin typeface="Calibri" panose="020F0502020204030204"/>
                        <a:ea typeface="Calibri" panose="020F0502020204030204"/>
                        <a:cs typeface="Calibri" panose="020F0502020204030204"/>
                        <a:sym typeface="Calibri" panose="020F0502020204030204"/>
                      </a:endParaRPr>
                    </a:p>
                  </a:txBody>
                  <a:tcPr marL="0" marR="0" marT="819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IL"/>
                    </a:p>
                  </a:txBody>
                  <a:tcPr/>
                </a:tc>
                <a:tc>
                  <a:txBody>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u="none" strike="noStrike" cap="none" dirty="0">
                          <a:latin typeface="Calibri" panose="020F0502020204030204"/>
                          <a:ea typeface="Calibri" panose="020F0502020204030204"/>
                          <a:cs typeface="Calibri" panose="020F0502020204030204"/>
                          <a:sym typeface="Calibri" panose="020F0502020204030204"/>
                        </a:rPr>
                        <a:t>$40,000</a:t>
                      </a:r>
                      <a:endParaRPr sz="1200" u="none" strike="noStrike" cap="none" dirty="0">
                        <a:latin typeface="Calibri" panose="020F0502020204030204"/>
                        <a:ea typeface="Calibri" panose="020F0502020204030204"/>
                        <a:cs typeface="Calibri" panose="020F0502020204030204"/>
                        <a:sym typeface="Calibri" panose="020F0502020204030204"/>
                      </a:endParaRPr>
                    </a:p>
                  </a:txBody>
                  <a:tcPr marL="0" marR="0" marT="819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bl>
          </a:graphicData>
        </a:graphic>
      </p:graphicFrame>
      <p:sp>
        <p:nvSpPr>
          <p:cNvPr id="568" name="Google Shape;568;p56"/>
          <p:cNvSpPr txBox="1"/>
          <p:nvPr/>
        </p:nvSpPr>
        <p:spPr>
          <a:xfrm>
            <a:off x="2003430" y="2417304"/>
            <a:ext cx="4592328" cy="10107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349250" marR="0" lvl="0" indent="-336550" algn="l" rtl="0">
              <a:lnSpc>
                <a:spcPct val="100000"/>
              </a:lnSpc>
              <a:spcBef>
                <a:spcPts val="0"/>
              </a:spcBef>
              <a:spcAft>
                <a:spcPts val="0"/>
              </a:spcAft>
              <a:buClr>
                <a:srgbClr val="000000"/>
              </a:buClr>
              <a:buSzPts val="2160"/>
              <a:buFont typeface="Arial" panose="020B0604020202020204"/>
              <a:buChar char="•"/>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Prices do not include VAT. as may be required by law.</a:t>
            </a: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349250" marR="5080" lvl="0" indent="-336550" algn="l" rtl="0">
              <a:lnSpc>
                <a:spcPct val="82000"/>
              </a:lnSpc>
              <a:spcBef>
                <a:spcPts val="515"/>
              </a:spcBef>
              <a:spcAft>
                <a:spcPts val="0"/>
              </a:spcAft>
              <a:buClr>
                <a:srgbClr val="000000"/>
              </a:buClr>
              <a:buSzPts val="2160"/>
              <a:buFont typeface="Arial" panose="020B0604020202020204"/>
              <a:buChar char="•"/>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Payment schedule: On monthly basis, for work completed.</a:t>
            </a:r>
            <a:endParaRPr sz="14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349250" marR="5080" lvl="0" indent="-336550" algn="l" rtl="0">
              <a:lnSpc>
                <a:spcPct val="82000"/>
              </a:lnSpc>
              <a:spcBef>
                <a:spcPts val="515"/>
              </a:spcBef>
              <a:spcAft>
                <a:spcPts val="0"/>
              </a:spcAft>
              <a:buClr>
                <a:srgbClr val="000000"/>
              </a:buClr>
              <a:buSzPts val="2160"/>
              <a:buFont typeface="Arial" panose="020B0604020202020204"/>
              <a:buChar char="•"/>
            </a:pPr>
            <a:r>
              <a:rPr lang="en-US"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rPr>
              <a:t>This proposal is valid for 30 days.</a:t>
            </a:r>
            <a:endParaRPr sz="14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a:p>
            <a:pPr marL="184150" marR="0" lvl="0" indent="-34290" algn="l" rtl="0">
              <a:lnSpc>
                <a:spcPct val="100000"/>
              </a:lnSpc>
              <a:spcBef>
                <a:spcPts val="100"/>
              </a:spcBef>
              <a:spcAft>
                <a:spcPts val="0"/>
              </a:spcAft>
              <a:buClr>
                <a:srgbClr val="000000"/>
              </a:buClr>
              <a:buSzPts val="2160"/>
              <a:buFont typeface="Arial" panose="020B0604020202020204"/>
              <a:buNone/>
            </a:pPr>
            <a:endParaRPr sz="1200" b="1"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3" name="Google Shape;564;p56"/>
          <p:cNvSpPr txBox="1"/>
          <p:nvPr>
            <p:custDataLst>
              <p:tags r:id="rId1"/>
            </p:custDataLst>
          </p:nvPr>
        </p:nvSpPr>
        <p:spPr>
          <a:xfrm>
            <a:off x="2133485" y="7412397"/>
            <a:ext cx="1743710" cy="262890"/>
          </a:xfrm>
          <a:prstGeom prst="rect">
            <a:avLst/>
          </a:prstGeom>
          <a:noFill/>
          <a:ln>
            <a:noFill/>
          </a:ln>
        </p:spPr>
        <p:txBody>
          <a:bodyPr spcFirstLastPara="1" wrap="square" lIns="0" tIns="12700" rIns="0" bIns="0" anchor="t" anchorCtr="0">
            <a:noAutofit/>
          </a:bodyPr>
          <a:lstStyle/>
          <a:p>
            <a:pPr marL="107950" marR="0" lvl="0" indent="0" algn="l" rtl="0">
              <a:lnSpc>
                <a:spcPct val="100000"/>
              </a:lnSpc>
              <a:spcBef>
                <a:spcPts val="62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&lt;DATE&gt;</a:t>
            </a:r>
          </a:p>
        </p:txBody>
      </p:sp>
      <p:sp>
        <p:nvSpPr>
          <p:cNvPr id="8" name="Google Shape;546;p56"/>
          <p:cNvSpPr txBox="1"/>
          <p:nvPr/>
        </p:nvSpPr>
        <p:spPr>
          <a:xfrm>
            <a:off x="2211714" y="6967215"/>
            <a:ext cx="1586230" cy="19685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Co-founder &amp; CEO</a:t>
            </a:r>
          </a:p>
        </p:txBody>
      </p:sp>
      <p:sp>
        <p:nvSpPr>
          <p:cNvPr id="544" name="Google Shape;544;p56"/>
          <p:cNvSpPr txBox="1"/>
          <p:nvPr/>
        </p:nvSpPr>
        <p:spPr>
          <a:xfrm>
            <a:off x="2141550" y="8676386"/>
            <a:ext cx="1217930" cy="397510"/>
          </a:xfrm>
          <a:prstGeom prst="rect">
            <a:avLst/>
          </a:prstGeom>
          <a:noFill/>
          <a:ln>
            <a:noFill/>
          </a:ln>
        </p:spPr>
        <p:txBody>
          <a:bodyPr spcFirstLastPara="1" wrap="square" lIns="0" tIns="6350" rIns="0" bIns="0" anchor="t" anchorCtr="0">
            <a:spAutoFit/>
          </a:bodyPr>
          <a:lstStyle/>
          <a:p>
            <a:pPr marL="12700" marR="508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Signed on behalf of  VAYOMAR</a:t>
            </a:r>
            <a:endParaRPr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45" name="Google Shape;545;p56"/>
          <p:cNvSpPr txBox="1"/>
          <p:nvPr/>
        </p:nvSpPr>
        <p:spPr>
          <a:xfrm>
            <a:off x="4644960" y="6637274"/>
            <a:ext cx="726440"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Print Name</a:t>
            </a:r>
            <a:endParaRPr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46" name="Google Shape;546;p56"/>
          <p:cNvSpPr txBox="1"/>
          <p:nvPr/>
        </p:nvSpPr>
        <p:spPr>
          <a:xfrm>
            <a:off x="4644960" y="7188962"/>
            <a:ext cx="297180"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Title</a:t>
            </a:r>
            <a:endParaRPr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47" name="Google Shape;547;p56"/>
          <p:cNvSpPr txBox="1"/>
          <p:nvPr/>
        </p:nvSpPr>
        <p:spPr>
          <a:xfrm>
            <a:off x="4644960" y="7725410"/>
            <a:ext cx="319405"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Date</a:t>
            </a:r>
            <a:endParaRPr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4" name="Google Shape;544;p56"/>
          <p:cNvSpPr txBox="1"/>
          <p:nvPr/>
        </p:nvSpPr>
        <p:spPr>
          <a:xfrm>
            <a:off x="4565979" y="8676386"/>
            <a:ext cx="2012229" cy="385445"/>
          </a:xfrm>
          <a:prstGeom prst="rect">
            <a:avLst/>
          </a:prstGeom>
          <a:noFill/>
          <a:ln>
            <a:noFill/>
          </a:ln>
        </p:spPr>
        <p:txBody>
          <a:bodyPr spcFirstLastPara="1" wrap="square" lIns="0" tIns="6350" rIns="0" bIns="0" anchor="t" anchorCtr="0">
            <a:spAutoFit/>
          </a:bodyPr>
          <a:lstStyle/>
          <a:p>
            <a:pPr marL="12700" marR="508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Signed on behalf of &lt;COMPANY&gt;</a:t>
            </a:r>
            <a:endParaRPr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5" name="Google Shape;545;p56"/>
          <p:cNvSpPr txBox="1"/>
          <p:nvPr/>
        </p:nvSpPr>
        <p:spPr>
          <a:xfrm>
            <a:off x="2200210" y="6637274"/>
            <a:ext cx="726440"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Print Name</a:t>
            </a:r>
            <a:endParaRPr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6" name="Google Shape;546;p56"/>
          <p:cNvSpPr txBox="1"/>
          <p:nvPr/>
        </p:nvSpPr>
        <p:spPr>
          <a:xfrm>
            <a:off x="2200210" y="7188962"/>
            <a:ext cx="297180"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Title</a:t>
            </a:r>
            <a:endParaRPr sz="1200" b="0" i="0" u="none" strike="noStrike" cap="none">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
        <p:nvSpPr>
          <p:cNvPr id="7" name="Google Shape;547;p56"/>
          <p:cNvSpPr txBox="1"/>
          <p:nvPr/>
        </p:nvSpPr>
        <p:spPr>
          <a:xfrm>
            <a:off x="2200210" y="7725410"/>
            <a:ext cx="319405"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rPr>
              <a:t>Date</a:t>
            </a:r>
            <a:endParaRPr sz="1200" b="0" i="0" u="none" strike="noStrike" cap="none" dirty="0">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824560" cy="7848262"/>
          </a:xfrm>
          <a:prstGeom prst="rect">
            <a:avLst/>
          </a:prstGeom>
          <a:noFill/>
          <a:ln>
            <a:noFill/>
          </a:ln>
        </p:spPr>
        <p:txBody>
          <a:bodyPr spcFirstLastPara="1" wrap="square" lIns="91425" tIns="45700" rIns="91425" bIns="45700" anchor="t" anchorCtr="0">
            <a:spAutoFit/>
          </a:bodyPr>
          <a:lstStyle/>
          <a:p>
            <a:pPr>
              <a:lnSpc>
                <a:spcPct val="150000"/>
              </a:lnSpc>
            </a:pPr>
            <a:r>
              <a:rPr lang="en-US" sz="1200" b="1" dirty="0">
                <a:latin typeface="Calibri" panose="020F0502020204030204" pitchFamily="34" charset="0"/>
                <a:cs typeface="Calibri" panose="020F0502020204030204" pitchFamily="34" charset="0"/>
              </a:rPr>
              <a:t>Individual Development Plan (IDP):</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Designed to help individuals identify their development needs and career objectives an IDP typically include:</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marL="171450" indent="-171450" rtl="0">
              <a:lnSpc>
                <a:spcPct val="150000"/>
              </a:lnSpc>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cs typeface="Calibri" panose="020F0502020204030204" pitchFamily="34" charset="0"/>
              </a:rPr>
              <a:t>Career objectives: </a:t>
            </a:r>
            <a:r>
              <a:rPr lang="en-US" sz="1200" i="0" u="none" strike="noStrike" dirty="0">
                <a:solidFill>
                  <a:srgbClr val="000000"/>
                </a:solidFill>
                <a:effectLst/>
                <a:latin typeface="Calibri" panose="020F0502020204030204" pitchFamily="34" charset="0"/>
                <a:cs typeface="Calibri" panose="020F0502020204030204" pitchFamily="34" charset="0"/>
              </a:rPr>
              <a:t>The individual identifies their long-term career goals. These could be things like becoming a manager, mastering a specific skill, transitioning to a different role or industry, or achieving a particular certification or qualification.</a:t>
            </a:r>
          </a:p>
          <a:p>
            <a:pPr marL="171450" indent="-171450" rtl="0">
              <a:lnSpc>
                <a:spcPct val="150000"/>
              </a:lnSpc>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cs typeface="Calibri" panose="020F0502020204030204" pitchFamily="34" charset="0"/>
              </a:rPr>
              <a:t>Skills assessment: </a:t>
            </a:r>
            <a:r>
              <a:rPr lang="en-US" sz="1200" i="0" u="none" strike="noStrike" dirty="0">
                <a:solidFill>
                  <a:srgbClr val="000000"/>
                </a:solidFill>
                <a:effectLst/>
                <a:latin typeface="Calibri" panose="020F0502020204030204" pitchFamily="34" charset="0"/>
                <a:cs typeface="Calibri" panose="020F0502020204030204" pitchFamily="34" charset="0"/>
              </a:rPr>
              <a:t>The individual, often in consultation with their manager, identifies their current skills and knowledge, and how these align with their career objectives. This can involve identifying both strengths and areas for improvement.</a:t>
            </a:r>
          </a:p>
          <a:p>
            <a:pPr marL="171450" indent="-171450" rtl="0">
              <a:lnSpc>
                <a:spcPct val="150000"/>
              </a:lnSpc>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cs typeface="Calibri" panose="020F0502020204030204" pitchFamily="34" charset="0"/>
              </a:rPr>
              <a:t>Development activities: </a:t>
            </a:r>
            <a:r>
              <a:rPr lang="en-US" sz="1200" i="0" u="none" strike="noStrike" dirty="0">
                <a:solidFill>
                  <a:srgbClr val="000000"/>
                </a:solidFill>
                <a:effectLst/>
                <a:latin typeface="Calibri" panose="020F0502020204030204" pitchFamily="34" charset="0"/>
                <a:cs typeface="Calibri" panose="020F0502020204030204" pitchFamily="34" charset="0"/>
              </a:rPr>
              <a:t>Based on the career objectives and skills assessment, the individual identifies specific activities to undertake to achieve their goals. This could involve things like training courses, reading books, on-the-job learning, mentoring, or attending conferences.</a:t>
            </a:r>
          </a:p>
          <a:p>
            <a:pPr marL="171450" indent="-171450" rtl="0">
              <a:lnSpc>
                <a:spcPct val="150000"/>
              </a:lnSpc>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cs typeface="Calibri" panose="020F0502020204030204" pitchFamily="34" charset="0"/>
              </a:rPr>
              <a:t>Timeline: </a:t>
            </a:r>
            <a:r>
              <a:rPr lang="en-US" sz="1200" i="0" u="none" strike="noStrike" dirty="0">
                <a:solidFill>
                  <a:srgbClr val="000000"/>
                </a:solidFill>
                <a:effectLst/>
                <a:latin typeface="Calibri" panose="020F0502020204030204" pitchFamily="34" charset="0"/>
                <a:cs typeface="Calibri" panose="020F0502020204030204" pitchFamily="34" charset="0"/>
              </a:rPr>
              <a:t>The individual establishes a timeline for completing their development activities. This helps to provide structure and motivation.</a:t>
            </a:r>
          </a:p>
          <a:p>
            <a:pPr marL="171450" indent="-171450" rtl="0">
              <a:lnSpc>
                <a:spcPct val="150000"/>
              </a:lnSpc>
              <a:spcBef>
                <a:spcPts val="0"/>
              </a:spcBef>
              <a:spcAft>
                <a:spcPts val="0"/>
              </a:spcAft>
              <a:buFont typeface="Arial" panose="020B0604020202020204" pitchFamily="34" charset="0"/>
              <a:buChar char="•"/>
            </a:pPr>
            <a:r>
              <a:rPr lang="en-US" sz="1200" b="1" i="0" u="none" strike="noStrike" dirty="0">
                <a:solidFill>
                  <a:srgbClr val="000000"/>
                </a:solidFill>
                <a:effectLst/>
                <a:latin typeface="Calibri" panose="020F0502020204030204" pitchFamily="34" charset="0"/>
                <a:cs typeface="Calibri" panose="020F0502020204030204" pitchFamily="34" charset="0"/>
              </a:rPr>
              <a:t>Review and update: </a:t>
            </a:r>
            <a:r>
              <a:rPr lang="en-US" sz="1200" i="0" u="none" strike="noStrike" dirty="0">
                <a:solidFill>
                  <a:srgbClr val="000000"/>
                </a:solidFill>
                <a:effectLst/>
                <a:latin typeface="Calibri" panose="020F0502020204030204" pitchFamily="34" charset="0"/>
                <a:cs typeface="Calibri" panose="020F0502020204030204" pitchFamily="34" charset="0"/>
              </a:rPr>
              <a:t>The IDP is not a static document. It should be reviewed and updated regularly (typically annually, but this can vary depending on the individual and the company) to ensure it remains relevant as the individual's skills, knowledge, and career objectives evolve. The benefits of an IDP for the individual include increased self-awareness, motivation, and career satisfaction. For the company, benefits can include increased employee engagement and retention, as well as improved performance and productivity.</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824560" cy="4524275"/>
          </a:xfrm>
          <a:prstGeom prst="rect">
            <a:avLst/>
          </a:prstGeom>
          <a:noFill/>
          <a:ln>
            <a:noFill/>
          </a:ln>
        </p:spPr>
        <p:txBody>
          <a:bodyPr spcFirstLastPara="1" wrap="square" lIns="91425" tIns="45700" rIns="91425" bIns="45700" anchor="t" anchorCtr="0">
            <a:spAutoFit/>
          </a:bodyPr>
          <a:lstStyle/>
          <a:p>
            <a:pPr>
              <a:lnSpc>
                <a:spcPct val="150000"/>
              </a:lnSpc>
            </a:pPr>
            <a:r>
              <a:rPr lang="en-US" sz="1200" b="1" dirty="0">
                <a:latin typeface="Calibri" panose="020F0502020204030204" pitchFamily="34" charset="0"/>
                <a:cs typeface="Calibri" panose="020F0502020204030204" pitchFamily="34" charset="0"/>
              </a:rPr>
              <a:t>PODS: </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he main objective of the PODs (is to provide participants with real-world learning experiences that allow them to implement theoretical tools and best practices from the sessions.</a:t>
            </a:r>
          </a:p>
          <a:p>
            <a:pPr rtl="0">
              <a:lnSpc>
                <a:spcPct val="150000"/>
              </a:lnSpc>
              <a:spcBef>
                <a:spcPts val="0"/>
              </a:spcBef>
              <a:spcAft>
                <a:spcPts val="0"/>
              </a:spcAft>
            </a:pPr>
            <a:endParaRPr lang="en-US" sz="1200" dirty="0">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Participants will be divided into smaller PODs, each focusing on a specific stakeholder or business unit they work with and a current use case. These PODs will meet between sessions to collaborate, think critically, and apply the tools and methodologies to their unique case scenarios.</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To ensure effective incorporation of the methodologies, each POD will receive a coaching session from </a:t>
            </a:r>
            <a:r>
              <a:rPr lang="en-US" sz="1200" i="0" u="none" strike="noStrike" dirty="0" err="1">
                <a:solidFill>
                  <a:srgbClr val="000000"/>
                </a:solidFill>
                <a:effectLst/>
                <a:latin typeface="Calibri" panose="020F0502020204030204" pitchFamily="34" charset="0"/>
                <a:cs typeface="Calibri" panose="020F0502020204030204" pitchFamily="34" charset="0"/>
              </a:rPr>
              <a:t>Vayomar</a:t>
            </a:r>
            <a:r>
              <a:rPr lang="en-US" sz="1200" i="0" u="none" strike="noStrike" dirty="0">
                <a:solidFill>
                  <a:srgbClr val="000000"/>
                </a:solidFill>
                <a:effectLst/>
                <a:latin typeface="Calibri" panose="020F0502020204030204" pitchFamily="34" charset="0"/>
                <a:cs typeface="Calibri" panose="020F0502020204030204" pitchFamily="34" charset="0"/>
              </a:rPr>
              <a:t>. This will help guide their application of the concepts and ensure they are effectively integrated into their daily practices. Additionally, every session will include time for PODs to present their work and progress. This approach not only reinforces learning and foster accountability but also creates actual usable work product .</a:t>
            </a: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824560" cy="8400415"/>
          </a:xfrm>
          <a:prstGeom prst="rect">
            <a:avLst/>
          </a:prstGeom>
          <a:noFill/>
          <a:ln>
            <a:noFill/>
          </a:ln>
        </p:spPr>
        <p:txBody>
          <a:bodyPr spcFirstLastPara="1" wrap="square" lIns="91425" tIns="45700" rIns="91425" bIns="45700" anchor="t" anchorCtr="0">
            <a:spAutoFit/>
          </a:bodyPr>
          <a:lstStyle/>
          <a:p>
            <a:pPr>
              <a:lnSpc>
                <a:spcPct val="150000"/>
              </a:lnSpc>
            </a:pPr>
            <a:r>
              <a:rPr lang="en-US" sz="1200" b="1" dirty="0">
                <a:latin typeface="Calibri" panose="020F0502020204030204" pitchFamily="34" charset="0"/>
                <a:cs typeface="Calibri" panose="020F0502020204030204" pitchFamily="34" charset="0"/>
              </a:rPr>
              <a:t>Project Based Learning (Practicum): </a:t>
            </a: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The main objective of the Practicum is to provide participants with a real-world learning experience that allows them to implement the theoretical tools and best practices learned in the Academy. </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By engaging in project-based learning, participants will have the chance to apply their knowledge to practical situations that will be curated around current needs and challenges most relevant to the company’s current road map, thus fostering a deeper understanding of the concepts and enhancing their problem-solving and decision-making skills. These activities will be facilitated in a way that is closely linked to your company’s cultural and operational realty.</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The projects undertaken during the Practicum will focus on cross-organizational focus areas that do not have a specific owner within the company. This approach encourages collaboration and interdepartmental cooperation, allowing participants to gain insights into different aspects of the organization and develop a broader perspective. We advise that each project be assigned an executive sponsor from within the company. These sponsors will provide guidance, resources and will help the work-groups navigate potential challenges and ensure the successful execution of their projects.  Importantly, the projects developed during the Practicum will adhere to a “return on investment (ROI) within the first year” guideline. </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a:p>
            <a:pPr rtl="0">
              <a:lnSpc>
                <a:spcPct val="150000"/>
              </a:lnSpc>
              <a:spcBef>
                <a:spcPts val="0"/>
              </a:spcBef>
              <a:spcAft>
                <a:spcPts val="0"/>
              </a:spcAft>
            </a:pPr>
            <a:r>
              <a:rPr lang="en-US" sz="1200" i="0" u="none" strike="noStrike" dirty="0">
                <a:solidFill>
                  <a:srgbClr val="000000"/>
                </a:solidFill>
                <a:effectLst/>
                <a:latin typeface="Calibri" panose="020F0502020204030204" pitchFamily="34" charset="0"/>
                <a:cs typeface="Calibri" panose="020F0502020204030204" pitchFamily="34" charset="0"/>
              </a:rPr>
              <a:t>This focus on tangible outcomes ensures that the projects are not only valuable learning experiences but also contribute to the organization's overall success in a way that justifies the significant investment in this program.</a:t>
            </a:r>
          </a:p>
          <a:p>
            <a:pPr rtl="0">
              <a:lnSpc>
                <a:spcPct val="150000"/>
              </a:lnSpc>
              <a:spcBef>
                <a:spcPts val="0"/>
              </a:spcBef>
              <a:spcAft>
                <a:spcPts val="0"/>
              </a:spcAft>
            </a:pPr>
            <a:endParaRPr lang="en-US" sz="1200" i="0" u="none" strike="noStrike" dirty="0">
              <a:solidFill>
                <a:srgbClr val="000000"/>
              </a:solidFill>
              <a:effectLst/>
              <a:latin typeface="Calibri" panose="020F0502020204030204" pitchFamily="34" charset="0"/>
              <a:cs typeface="Calibri" panose="020F0502020204030204" pitchFamily="34" charset="0"/>
            </a:endParaRP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0"/>
          <p:cNvPicPr preferRelativeResize="0"/>
          <p:nvPr/>
        </p:nvPicPr>
        <p:blipFill rotWithShape="1">
          <a:blip r:embed="rId3"/>
          <a:srcRect/>
          <a:stretch>
            <a:fillRect/>
          </a:stretch>
        </p:blipFill>
        <p:spPr>
          <a:xfrm>
            <a:off x="4803105" y="92461"/>
            <a:ext cx="2054895" cy="646869"/>
          </a:xfrm>
          <a:prstGeom prst="rect">
            <a:avLst/>
          </a:prstGeom>
          <a:noFill/>
          <a:ln>
            <a:noFill/>
          </a:ln>
        </p:spPr>
      </p:pic>
      <p:sp>
        <p:nvSpPr>
          <p:cNvPr id="447" name="Google Shape;447;p50"/>
          <p:cNvSpPr txBox="1"/>
          <p:nvPr/>
        </p:nvSpPr>
        <p:spPr>
          <a:xfrm>
            <a:off x="2596881" y="9475304"/>
            <a:ext cx="166423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E25"/>
              </a:buClr>
              <a:buSzPts val="1200"/>
              <a:buFont typeface="Arial" panose="020B0604020202020204"/>
              <a:buNone/>
            </a:pPr>
            <a:r>
              <a:rPr lang="en-US" sz="1200" b="1" i="0" u="none" strike="noStrike" cap="none">
                <a:solidFill>
                  <a:srgbClr val="111E25"/>
                </a:solidFill>
                <a:latin typeface="Calibri" panose="020F0502020204030204" pitchFamily="34" charset="0"/>
                <a:ea typeface="Calibri" panose="020F0502020204030204"/>
                <a:cs typeface="Calibri" panose="020F0502020204030204" pitchFamily="34" charset="0"/>
                <a:sym typeface="Calibri" panose="020F0502020204030204"/>
              </a:rPr>
              <a:t>VAYOMAR GLOBAL</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8" name="Google Shape;448;p50"/>
          <p:cNvSpPr txBox="1"/>
          <p:nvPr/>
        </p:nvSpPr>
        <p:spPr>
          <a:xfrm>
            <a:off x="225735" y="1178347"/>
            <a:ext cx="16187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small">
                <a:solidFill>
                  <a:schemeClr val="lt1"/>
                </a:solidFill>
                <a:latin typeface="Calibri" panose="020F0502020204030204" pitchFamily="34" charset="0"/>
                <a:cs typeface="Calibri" panose="020F0502020204030204" pitchFamily="34" charset="0"/>
                <a:sym typeface="Arial" panose="020B0604020202020204"/>
              </a:rPr>
              <a:t>DESIRED OUTCOMES</a:t>
            </a:r>
            <a:endParaRPr sz="14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49" name="Google Shape;449;p50"/>
          <p:cNvSpPr/>
          <p:nvPr/>
        </p:nvSpPr>
        <p:spPr>
          <a:xfrm>
            <a:off x="225735" y="739330"/>
            <a:ext cx="1620000" cy="8590408"/>
          </a:xfrm>
          <a:prstGeom prst="rect">
            <a:avLst/>
          </a:prstGeom>
          <a:solidFill>
            <a:srgbClr val="111E2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b="1" i="0" u="none" strike="noStrike" cap="none" dirty="0">
                <a:solidFill>
                  <a:schemeClr val="lt1"/>
                </a:solidFill>
                <a:latin typeface="Calibri" panose="020F0502020204030204" pitchFamily="34" charset="0"/>
                <a:cs typeface="Calibri" panose="020F0502020204030204" pitchFamily="34" charset="0"/>
                <a:sym typeface="Arial" panose="020B0604020202020204"/>
              </a:rPr>
              <a:t>PROGRAM SESSION STRUCTURE</a:t>
            </a:r>
            <a:endParaRPr b="1" i="0" u="none" strike="noStrike" cap="none" dirty="0">
              <a:solidFill>
                <a:schemeClr val="lt1"/>
              </a:solidFill>
              <a:latin typeface="Calibri" panose="020F0502020204030204" pitchFamily="34" charset="0"/>
              <a:cs typeface="Calibri" panose="020F0502020204030204" pitchFamily="34" charset="0"/>
              <a:sym typeface="Arial" panose="020B0604020202020204"/>
            </a:endParaRPr>
          </a:p>
        </p:txBody>
      </p:sp>
      <p:sp>
        <p:nvSpPr>
          <p:cNvPr id="450" name="Google Shape;450;p50"/>
          <p:cNvSpPr txBox="1"/>
          <p:nvPr/>
        </p:nvSpPr>
        <p:spPr>
          <a:xfrm>
            <a:off x="1876567" y="739330"/>
            <a:ext cx="4710508" cy="8590408"/>
          </a:xfrm>
          <a:prstGeom prst="rect">
            <a:avLst/>
          </a:prstGeom>
          <a:solidFill>
            <a:srgbClr val="F2F2F2">
              <a:alpha val="48627"/>
            </a:srgbClr>
          </a:solid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Calibri" panose="020F0502020204030204" pitchFamily="34" charset="0"/>
              <a:cs typeface="Calibri" panose="020F0502020204030204" pitchFamily="34" charset="0"/>
              <a:sym typeface="Arial" panose="020B0604020202020204"/>
            </a:endParaRPr>
          </a:p>
        </p:txBody>
      </p:sp>
      <p:sp>
        <p:nvSpPr>
          <p:cNvPr id="451" name="Google Shape;451;p50"/>
          <p:cNvSpPr txBox="1"/>
          <p:nvPr/>
        </p:nvSpPr>
        <p:spPr>
          <a:xfrm>
            <a:off x="1893111" y="739330"/>
            <a:ext cx="4710508" cy="5724604"/>
          </a:xfrm>
          <a:prstGeom prst="rect">
            <a:avLst/>
          </a:prstGeom>
          <a:noFill/>
          <a:ln>
            <a:noFill/>
          </a:ln>
        </p:spPr>
        <p:txBody>
          <a:bodyPr spcFirstLastPara="1" wrap="square" lIns="91425" tIns="45700" rIns="91425" bIns="45700" anchor="t" anchorCtr="0">
            <a:spAutoFit/>
          </a:bodyPr>
          <a:lstStyle/>
          <a:p>
            <a:r>
              <a:rPr lang="en-US"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Scenario Harvesting</a:t>
            </a:r>
            <a:endParaRPr lang="he-IL" sz="1200" b="1" dirty="0">
              <a:latin typeface="Calibri" panose="020F0502020204030204" pitchFamily="34" charset="0"/>
              <a:ea typeface="Calibri" panose="020F0502020204030204" pitchFamily="34" charset="0"/>
              <a:cs typeface="Calibri" panose="020F0502020204030204" pitchFamily="34" charset="0"/>
            </a:endParaRPr>
          </a:p>
          <a:p>
            <a:endParaRPr lang="he-IL"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200" dirty="0">
                <a:latin typeface="Calibri" panose="020F0502020204030204" pitchFamily="34" charset="0"/>
                <a:cs typeface="Calibri" panose="020F0502020204030204" pitchFamily="34" charset="0"/>
              </a:rPr>
              <a:t>At </a:t>
            </a:r>
            <a:r>
              <a:rPr lang="en-US" sz="1200" dirty="0" err="1">
                <a:latin typeface="Calibri" panose="020F0502020204030204" pitchFamily="34" charset="0"/>
                <a:cs typeface="Calibri" panose="020F0502020204030204" pitchFamily="34" charset="0"/>
              </a:rPr>
              <a:t>Vayomar</a:t>
            </a:r>
            <a:r>
              <a:rPr lang="en-US" sz="1200" dirty="0">
                <a:latin typeface="Calibri" panose="020F0502020204030204" pitchFamily="34" charset="0"/>
                <a:cs typeface="Calibri" panose="020F0502020204030204" pitchFamily="34" charset="0"/>
              </a:rPr>
              <a:t>, we have learned that “One Size” does not fit all. In spite of the vast and comprehensive list of insights that we have gathered in over two decades of our work with countless organizations across the globe, and which do have a universal truth at their base, we have learned that in order for our programs to be well-received and our methodologies truly internalized by the people we train/consult, they must be anchored in examples and delivered using language and terminology that is “native” to them.</a:t>
            </a:r>
            <a:endParaRPr lang="he-IL" sz="1200" dirty="0">
              <a:latin typeface="Calibri" panose="020F0502020204030204" pitchFamily="34" charset="0"/>
              <a:cs typeface="Calibri" panose="020F0502020204030204" pitchFamily="34" charset="0"/>
            </a:endParaRPr>
          </a:p>
          <a:p>
            <a:pPr>
              <a:lnSpc>
                <a:spcPct val="150000"/>
              </a:lnSpc>
            </a:pPr>
            <a:endParaRPr lang="he-IL" sz="1200" dirty="0">
              <a:latin typeface="Calibri" panose="020F0502020204030204" pitchFamily="34" charset="0"/>
              <a:cs typeface="Calibri" panose="020F0502020204030204" pitchFamily="34" charset="0"/>
            </a:endParaRPr>
          </a:p>
          <a:p>
            <a:pPr>
              <a:lnSpc>
                <a:spcPct val="150000"/>
              </a:lnSpc>
            </a:pPr>
            <a:r>
              <a:rPr lang="en-US" sz="1200" dirty="0">
                <a:latin typeface="Calibri" panose="020F0502020204030204" pitchFamily="34" charset="0"/>
                <a:cs typeface="Calibri" panose="020F0502020204030204" pitchFamily="34" charset="0"/>
              </a:rPr>
              <a:t>Therefore, during this phase of the engagement we work with you (and specific individuals of your choice from within the company) to collect real-life examples of daily situations that the program’s participants encounter and find challenging. We then incorporate these examples into our workshops and into the examples we provide on how to most practically use the tools and methodologies we are sharing with the program participants. By using “their world” scenarios, we avoid coming across as “ivory tower” or “generically” academics and are perceived as “one of them” in terms of our real understanding of their difficulties and needs.</a:t>
            </a:r>
          </a:p>
        </p:txBody>
      </p:sp>
      <p:grpSp>
        <p:nvGrpSpPr>
          <p:cNvPr id="452" name="Google Shape;452;p50"/>
          <p:cNvGrpSpPr/>
          <p:nvPr/>
        </p:nvGrpSpPr>
        <p:grpSpPr>
          <a:xfrm>
            <a:off x="513108" y="4348542"/>
            <a:ext cx="1044000" cy="1044000"/>
            <a:chOff x="448811" y="6696439"/>
            <a:chExt cx="1044000" cy="1044000"/>
          </a:xfrm>
        </p:grpSpPr>
        <p:sp>
          <p:nvSpPr>
            <p:cNvPr id="453" name="Google Shape;453;p50"/>
            <p:cNvSpPr/>
            <p:nvPr/>
          </p:nvSpPr>
          <p:spPr>
            <a:xfrm>
              <a:off x="448811" y="6696439"/>
              <a:ext cx="1044000" cy="1044000"/>
            </a:xfrm>
            <a:prstGeom prst="ellipse">
              <a:avLst/>
            </a:prstGeom>
            <a:noFill/>
            <a:ln w="38100" cap="flat" cmpd="sng">
              <a:solidFill>
                <a:srgbClr val="FAC7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pitchFamily="34" charset="0"/>
                <a:cs typeface="Calibri" panose="020F0502020204030204" pitchFamily="34" charset="0"/>
                <a:sym typeface="Arial" panose="020B0604020202020204"/>
              </a:endParaRPr>
            </a:p>
          </p:txBody>
        </p:sp>
        <p:pic>
          <p:nvPicPr>
            <p:cNvPr id="454" name="Google Shape;454;p50" descr="chart icon"/>
            <p:cNvPicPr preferRelativeResize="0"/>
            <p:nvPr/>
          </p:nvPicPr>
          <p:blipFill rotWithShape="1">
            <a:blip r:embed="rId4" cstate="email"/>
            <a:srcRect/>
            <a:stretch>
              <a:fillRect/>
            </a:stretch>
          </p:blipFill>
          <p:spPr>
            <a:xfrm>
              <a:off x="626979" y="6870887"/>
              <a:ext cx="720000" cy="720000"/>
            </a:xfrm>
            <a:prstGeom prst="rect">
              <a:avLst/>
            </a:prstGeom>
            <a:noFill/>
            <a:ln>
              <a:noFill/>
            </a:ln>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3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TotalTime>
  <Words>7371</Words>
  <Application>Microsoft Office PowerPoint</Application>
  <PresentationFormat>A4 Paper (210x297 mm)</PresentationFormat>
  <Paragraphs>564</Paragraphs>
  <Slides>52</Slides>
  <Notes>27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52</vt:i4>
      </vt:variant>
    </vt:vector>
  </HeadingPairs>
  <TitlesOfParts>
    <vt:vector size="62" baseType="lpstr">
      <vt:lpstr>Arial</vt:lpstr>
      <vt:lpstr>Arial MT</vt:lpstr>
      <vt:lpstr>Calibri</vt:lpstr>
      <vt:lpstr>Carlito</vt:lpstr>
      <vt:lpstr>Times New Roman</vt:lpstr>
      <vt:lpstr>Trebuchet MS</vt:lpstr>
      <vt:lpstr>3_Office Theme</vt:lpstr>
      <vt:lpstr>5_Office Theme</vt:lpstr>
      <vt:lpstr>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Guy Asherov</cp:lastModifiedBy>
  <cp:revision>67</cp:revision>
  <dcterms:created xsi:type="dcterms:W3CDTF">2024-07-17T09:39:00Z</dcterms:created>
  <dcterms:modified xsi:type="dcterms:W3CDTF">2025-02-01T04:21:58Z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608AD9481BBE4BED88DC5128B92A6ADD_12</vt:lpwstr>
  </property>
  <property fmtid="{D5CDD505-2E9C-101B-9397-08002B2CF9AE}" pid="3" name="KSOProductBuildVer">
    <vt:lpwstr>1033-12.2.0.18165</vt:lpwstr>
  </property>
</Properties>
</file>